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2"/>
  </p:notesMasterIdLst>
  <p:sldIdLst>
    <p:sldId id="256" r:id="rId2"/>
    <p:sldId id="559" r:id="rId3"/>
    <p:sldId id="560" r:id="rId4"/>
    <p:sldId id="561" r:id="rId5"/>
    <p:sldId id="562" r:id="rId6"/>
    <p:sldId id="528" r:id="rId7"/>
    <p:sldId id="558" r:id="rId8"/>
    <p:sldId id="563" r:id="rId9"/>
    <p:sldId id="564" r:id="rId10"/>
    <p:sldId id="565" r:id="rId11"/>
    <p:sldId id="566" r:id="rId12"/>
    <p:sldId id="568" r:id="rId13"/>
    <p:sldId id="569" r:id="rId14"/>
    <p:sldId id="567" r:id="rId15"/>
    <p:sldId id="534" r:id="rId16"/>
    <p:sldId id="536" r:id="rId17"/>
    <p:sldId id="542" r:id="rId18"/>
    <p:sldId id="543" r:id="rId19"/>
    <p:sldId id="571" r:id="rId20"/>
    <p:sldId id="544" r:id="rId21"/>
    <p:sldId id="572" r:id="rId22"/>
    <p:sldId id="545" r:id="rId23"/>
    <p:sldId id="556" r:id="rId24"/>
    <p:sldId id="557" r:id="rId25"/>
    <p:sldId id="546" r:id="rId26"/>
    <p:sldId id="547" r:id="rId27"/>
    <p:sldId id="573" r:id="rId28"/>
    <p:sldId id="548" r:id="rId29"/>
    <p:sldId id="574" r:id="rId30"/>
    <p:sldId id="390" r:id="rId3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775" autoAdjust="0"/>
  </p:normalViewPr>
  <p:slideViewPr>
    <p:cSldViewPr>
      <p:cViewPr varScale="1">
        <p:scale>
          <a:sx n="69" d="100"/>
          <a:sy n="69" d="100"/>
        </p:scale>
        <p:origin x="-138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08EAE959-F6CF-4F25-B56E-7F0348CD46B2}" type="datetimeFigureOut">
              <a:rPr lang="ru-RU"/>
              <a:pPr>
                <a:defRPr/>
              </a:pPr>
              <a:t>06.06.2016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8726970E-8F46-4563-B12E-E44BE76A8D89}"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C41FF2F-FB45-4D65-9B5F-1B6A6966887C}" type="slidenum">
              <a:rPr lang="ru-RU" sz="1200">
                <a:latin typeface="Calibri" pitchFamily="34" charset="0"/>
              </a:rPr>
              <a:pPr algn="r"/>
              <a:t>9</a:t>
            </a:fld>
            <a:endParaRPr lang="ru-RU" sz="1200">
              <a:latin typeface="Calibri" pitchFamily="34" charset="0"/>
            </a:endParaRPr>
          </a:p>
        </p:txBody>
      </p:sp>
      <p:sp>
        <p:nvSpPr>
          <p:cNvPr id="573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лания,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Овал 8"/>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lang="ru-RU" smtClean="0"/>
              <a:t>Образец заголовка</a:t>
            </a:r>
            <a:endParaRPr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6" name="Дата 6"/>
          <p:cNvSpPr>
            <a:spLocks noGrp="1"/>
          </p:cNvSpPr>
          <p:nvPr>
            <p:ph type="dt" sz="half" idx="10"/>
          </p:nvPr>
        </p:nvSpPr>
        <p:spPr/>
        <p:txBody>
          <a:bodyPr/>
          <a:lstStyle>
            <a:lvl1pPr>
              <a:defRPr/>
            </a:lvl1pPr>
            <a:extLst/>
          </a:lstStyle>
          <a:p>
            <a:pPr>
              <a:defRPr/>
            </a:pPr>
            <a:fld id="{602B6622-EE6D-4F4E-AB86-CAEA9C98EC99}" type="datetimeFigureOut">
              <a:rPr lang="ru-RU"/>
              <a:pPr>
                <a:defRPr/>
              </a:pPr>
              <a:t>06.06.2016</a:t>
            </a:fld>
            <a:endParaRPr lang="ru-RU"/>
          </a:p>
        </p:txBody>
      </p:sp>
      <p:sp>
        <p:nvSpPr>
          <p:cNvPr id="7" name="Нижний колонтитул 19"/>
          <p:cNvSpPr>
            <a:spLocks noGrp="1"/>
          </p:cNvSpPr>
          <p:nvPr>
            <p:ph type="ftr" sz="quarter" idx="11"/>
          </p:nvPr>
        </p:nvSpPr>
        <p:spPr/>
        <p:txBody>
          <a:bodyPr/>
          <a:lstStyle>
            <a:lvl1pPr>
              <a:defRPr/>
            </a:lvl1pPr>
            <a:extLst/>
          </a:lstStyle>
          <a:p>
            <a:pPr>
              <a:defRPr/>
            </a:pPr>
            <a:endParaRPr lang="ru-RU"/>
          </a:p>
        </p:txBody>
      </p:sp>
      <p:sp>
        <p:nvSpPr>
          <p:cNvPr id="8" name="Номер слайда 9"/>
          <p:cNvSpPr>
            <a:spLocks noGrp="1"/>
          </p:cNvSpPr>
          <p:nvPr>
            <p:ph type="sldNum" sz="quarter" idx="12"/>
          </p:nvPr>
        </p:nvSpPr>
        <p:spPr/>
        <p:txBody>
          <a:bodyPr/>
          <a:lstStyle>
            <a:lvl1pPr>
              <a:defRPr/>
            </a:lvl1pPr>
            <a:extLst/>
          </a:lstStyle>
          <a:p>
            <a:pPr>
              <a:defRPr/>
            </a:pPr>
            <a:fld id="{F645B38C-C204-47E8-B4BC-2AB3412F26A1}"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Содержимое 2"/>
          <p:cNvSpPr>
            <a:spLocks noGrp="1"/>
          </p:cNvSpPr>
          <p:nvPr>
            <p:ph idx="1"/>
          </p:nvPr>
        </p:nvSpPr>
        <p:spPr/>
        <p:txBody>
          <a:bodyPr/>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9017F45F-1EAB-437C-B522-CF54759BE97E}" type="datetimeFigureOut">
              <a:rPr lang="ru-RU"/>
              <a:pPr>
                <a:defRPr/>
              </a:pPr>
              <a:t>06.06.2016</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68FDD5FE-5613-42AE-9ABF-7181E5FE40D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Прямоугольник 6"/>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Прямоугольник 9"/>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Овал 8"/>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ru-RU" smtClean="0"/>
              <a:t>Образец заголовка</a:t>
            </a:r>
            <a:endParaRPr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8" name="Дата 3"/>
          <p:cNvSpPr>
            <a:spLocks noGrp="1"/>
          </p:cNvSpPr>
          <p:nvPr>
            <p:ph type="dt" sz="half" idx="10"/>
          </p:nvPr>
        </p:nvSpPr>
        <p:spPr/>
        <p:txBody>
          <a:bodyPr/>
          <a:lstStyle>
            <a:lvl1pPr>
              <a:defRPr/>
            </a:lvl1pPr>
            <a:extLst/>
          </a:lstStyle>
          <a:p>
            <a:pPr>
              <a:defRPr/>
            </a:pPr>
            <a:fld id="{1E4C7D0A-699F-45CD-B73D-BE13997F571F}" type="datetimeFigureOut">
              <a:rPr lang="ru-RU"/>
              <a:pPr>
                <a:defRPr/>
              </a:pPr>
              <a:t>06.06.2016</a:t>
            </a:fld>
            <a:endParaRPr lang="ru-RU"/>
          </a:p>
        </p:txBody>
      </p:sp>
      <p:sp>
        <p:nvSpPr>
          <p:cNvPr id="9" name="Нижний колонтитул 4"/>
          <p:cNvSpPr>
            <a:spLocks noGrp="1"/>
          </p:cNvSpPr>
          <p:nvPr>
            <p:ph type="ftr" sz="quarter" idx="11"/>
          </p:nvPr>
        </p:nvSpPr>
        <p:spPr/>
        <p:txBody>
          <a:bodyPr/>
          <a:lstStyle>
            <a:lvl1pPr>
              <a:defRPr/>
            </a:lvl1pPr>
            <a:extLst/>
          </a:lstStyle>
          <a:p>
            <a:pPr>
              <a:defRPr/>
            </a:pPr>
            <a:endParaRPr lang="ru-RU"/>
          </a:p>
        </p:txBody>
      </p:sp>
      <p:sp>
        <p:nvSpPr>
          <p:cNvPr id="10" name="Номер слайда 5"/>
          <p:cNvSpPr>
            <a:spLocks noGrp="1"/>
          </p:cNvSpPr>
          <p:nvPr>
            <p:ph type="sldNum" sz="quarter" idx="12"/>
          </p:nvPr>
        </p:nvSpPr>
        <p:spPr/>
        <p:txBody>
          <a:bodyPr/>
          <a:lstStyle>
            <a:lvl1pPr>
              <a:defRPr/>
            </a:lvl1pPr>
            <a:extLst/>
          </a:lstStyle>
          <a:p>
            <a:pPr>
              <a:defRPr/>
            </a:pPr>
            <a:fld id="{178C4599-A474-41D1-A2D8-062C9862ED3E}"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lang="ru-RU" smtClean="0"/>
              <a:t>Образец заголовка</a:t>
            </a:r>
            <a:endParaRPr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3"/>
          <p:cNvSpPr>
            <a:spLocks noGrp="1"/>
          </p:cNvSpPr>
          <p:nvPr>
            <p:ph type="dt" sz="half" idx="10"/>
          </p:nvPr>
        </p:nvSpPr>
        <p:spPr/>
        <p:txBody>
          <a:bodyPr/>
          <a:lstStyle>
            <a:lvl1pPr>
              <a:defRPr/>
            </a:lvl1pPr>
          </a:lstStyle>
          <a:p>
            <a:pPr>
              <a:defRPr/>
            </a:pPr>
            <a:fld id="{5708946B-A843-48DE-BFB2-F4E9C8EE05DA}" type="datetimeFigureOut">
              <a:rPr lang="ru-RU"/>
              <a:pPr>
                <a:defRPr/>
              </a:pPr>
              <a:t>06.06.2016</a:t>
            </a:fld>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453571E8-34CC-4427-9879-52F6B1B3DA0C}"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lstStyle>
            <a:lvl1pPr algn="ctr">
              <a:defRPr sz="4500" b="1" cap="none" baseline="0"/>
            </a:lvl1pPr>
            <a:extLst/>
          </a:lstStyle>
          <a:p>
            <a:r>
              <a:rPr lang="ru-RU" smtClean="0"/>
              <a:t>Образец заголовка</a:t>
            </a:r>
            <a:endParaRPr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lvl1pPr>
              <a:defRPr/>
            </a:lvl1pPr>
            <a:extLst/>
          </a:lstStyle>
          <a:p>
            <a:pPr>
              <a:defRPr/>
            </a:pPr>
            <a:fld id="{4BAF9622-C3CB-431B-8D9B-3DED2DC81F22}" type="datetimeFigureOut">
              <a:rPr lang="ru-RU"/>
              <a:pPr>
                <a:defRPr/>
              </a:pPr>
              <a:t>06.06.2016</a:t>
            </a:fld>
            <a:endParaRPr lang="ru-RU"/>
          </a:p>
        </p:txBody>
      </p:sp>
      <p:sp>
        <p:nvSpPr>
          <p:cNvPr id="8" name="Нижний колонтитул 7"/>
          <p:cNvSpPr>
            <a:spLocks noGrp="1"/>
          </p:cNvSpPr>
          <p:nvPr>
            <p:ph type="ftr" sz="quarter" idx="11"/>
          </p:nvPr>
        </p:nvSpPr>
        <p:spPr/>
        <p:txBody>
          <a:bodyPr/>
          <a:lstStyle>
            <a:lvl1pPr>
              <a:defRPr/>
            </a:lvl1pPr>
            <a:extLst/>
          </a:lstStyle>
          <a:p>
            <a:pPr>
              <a:defRPr/>
            </a:pPr>
            <a:endParaRPr lang="ru-RU"/>
          </a:p>
        </p:txBody>
      </p:sp>
      <p:sp>
        <p:nvSpPr>
          <p:cNvPr id="9" name="Номер слайда 8"/>
          <p:cNvSpPr>
            <a:spLocks noGrp="1"/>
          </p:cNvSpPr>
          <p:nvPr>
            <p:ph type="sldNum" sz="quarter" idx="12"/>
          </p:nvPr>
        </p:nvSpPr>
        <p:spPr/>
        <p:txBody>
          <a:bodyPr/>
          <a:lstStyle>
            <a:lvl1pPr>
              <a:defRPr/>
            </a:lvl1pPr>
            <a:extLst/>
          </a:lstStyle>
          <a:p>
            <a:pPr>
              <a:defRPr/>
            </a:pPr>
            <a:fld id="{2E34AE33-82B6-438F-9BD9-386009A36CAC}"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lang="ru-RU" smtClean="0"/>
              <a:t>Образец заголовка</a:t>
            </a:r>
            <a:endParaRPr lang="en-US"/>
          </a:p>
        </p:txBody>
      </p:sp>
      <p:sp>
        <p:nvSpPr>
          <p:cNvPr id="3" name="Дата 23"/>
          <p:cNvSpPr>
            <a:spLocks noGrp="1"/>
          </p:cNvSpPr>
          <p:nvPr>
            <p:ph type="dt" sz="half" idx="10"/>
          </p:nvPr>
        </p:nvSpPr>
        <p:spPr/>
        <p:txBody>
          <a:bodyPr/>
          <a:lstStyle>
            <a:lvl1pPr>
              <a:defRPr/>
            </a:lvl1pPr>
          </a:lstStyle>
          <a:p>
            <a:pPr>
              <a:defRPr/>
            </a:pPr>
            <a:fld id="{D49CD71E-50B8-4740-9827-BBC57F4F475B}" type="datetimeFigureOut">
              <a:rPr lang="ru-RU"/>
              <a:pPr>
                <a:defRPr/>
              </a:pPr>
              <a:t>06.06.2016</a:t>
            </a:fld>
            <a:endParaRPr lang="ru-RU"/>
          </a:p>
        </p:txBody>
      </p:sp>
      <p:sp>
        <p:nvSpPr>
          <p:cNvPr id="4" name="Нижний колонтитул 9"/>
          <p:cNvSpPr>
            <a:spLocks noGrp="1"/>
          </p:cNvSpPr>
          <p:nvPr>
            <p:ph type="ftr" sz="quarter" idx="11"/>
          </p:nvPr>
        </p:nvSpPr>
        <p:spPr/>
        <p:txBody>
          <a:bodyPr/>
          <a:lstStyle>
            <a:lvl1pPr>
              <a:defRPr/>
            </a:lvl1pPr>
          </a:lstStyle>
          <a:p>
            <a:pPr>
              <a:defRPr/>
            </a:pPr>
            <a:endParaRPr lang="ru-RU"/>
          </a:p>
        </p:txBody>
      </p:sp>
      <p:sp>
        <p:nvSpPr>
          <p:cNvPr id="5" name="Номер слайда 21"/>
          <p:cNvSpPr>
            <a:spLocks noGrp="1"/>
          </p:cNvSpPr>
          <p:nvPr>
            <p:ph type="sldNum" sz="quarter" idx="12"/>
          </p:nvPr>
        </p:nvSpPr>
        <p:spPr/>
        <p:txBody>
          <a:bodyPr/>
          <a:lstStyle>
            <a:lvl1pPr>
              <a:defRPr/>
            </a:lvl1pPr>
          </a:lstStyle>
          <a:p>
            <a:pPr>
              <a:defRPr/>
            </a:pPr>
            <a:fld id="{8225B603-A08B-4414-8327-1157265102DE}"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Прямоугольник 4"/>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Прямоугольник 5"/>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4" name="Дата 1"/>
          <p:cNvSpPr>
            <a:spLocks noGrp="1"/>
          </p:cNvSpPr>
          <p:nvPr>
            <p:ph type="dt" sz="half" idx="10"/>
          </p:nvPr>
        </p:nvSpPr>
        <p:spPr/>
        <p:txBody>
          <a:bodyPr/>
          <a:lstStyle>
            <a:lvl1pPr>
              <a:defRPr/>
            </a:lvl1pPr>
            <a:extLst/>
          </a:lstStyle>
          <a:p>
            <a:pPr>
              <a:defRPr/>
            </a:pPr>
            <a:fld id="{DDCA7AF5-47FE-4B95-A0D3-6A8A77923CF8}" type="datetimeFigureOut">
              <a:rPr lang="ru-RU"/>
              <a:pPr>
                <a:defRPr/>
              </a:pPr>
              <a:t>06.06.2016</a:t>
            </a:fld>
            <a:endParaRPr lang="ru-RU"/>
          </a:p>
        </p:txBody>
      </p:sp>
      <p:sp>
        <p:nvSpPr>
          <p:cNvPr id="5" name="Нижний колонтитул 2"/>
          <p:cNvSpPr>
            <a:spLocks noGrp="1"/>
          </p:cNvSpPr>
          <p:nvPr>
            <p:ph type="ftr" sz="quarter" idx="11"/>
          </p:nvPr>
        </p:nvSpPr>
        <p:spPr/>
        <p:txBody>
          <a:bodyPr/>
          <a:lstStyle>
            <a:lvl1pPr>
              <a:defRPr/>
            </a:lvl1pPr>
            <a:extLst/>
          </a:lstStyle>
          <a:p>
            <a:pPr>
              <a:defRPr/>
            </a:pPr>
            <a:endParaRPr lang="ru-RU"/>
          </a:p>
        </p:txBody>
      </p:sp>
      <p:sp>
        <p:nvSpPr>
          <p:cNvPr id="6" name="Номер слайда 3"/>
          <p:cNvSpPr>
            <a:spLocks noGrp="1"/>
          </p:cNvSpPr>
          <p:nvPr>
            <p:ph type="sldNum" sz="quarter" idx="12"/>
          </p:nvPr>
        </p:nvSpPr>
        <p:spPr/>
        <p:txBody>
          <a:bodyPr/>
          <a:lstStyle>
            <a:lvl1pPr>
              <a:defRPr/>
            </a:lvl1pPr>
            <a:extLst/>
          </a:lstStyle>
          <a:p>
            <a:pPr>
              <a:defRPr/>
            </a:pPr>
            <a:fld id="{D59F2380-48C5-41CA-BBA3-199ED913CF54}"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ru-RU" smtClean="0"/>
              <a:t>Образец заголовка</a:t>
            </a:r>
            <a:endParaRPr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extLst/>
          </a:lstStyle>
          <a:p>
            <a:pPr>
              <a:defRPr/>
            </a:pPr>
            <a:fld id="{3109557F-CC61-4C53-9C5D-3CA34AC44BDE}" type="datetimeFigureOut">
              <a:rPr lang="ru-RU"/>
              <a:pPr>
                <a:defRPr/>
              </a:pPr>
              <a:t>06.06.2016</a:t>
            </a:fld>
            <a:endParaRPr lang="ru-RU"/>
          </a:p>
        </p:txBody>
      </p:sp>
      <p:sp>
        <p:nvSpPr>
          <p:cNvPr id="6" name="Нижний колонтитул 5"/>
          <p:cNvSpPr>
            <a:spLocks noGrp="1"/>
          </p:cNvSpPr>
          <p:nvPr>
            <p:ph type="ftr" sz="quarter" idx="11"/>
          </p:nvPr>
        </p:nvSpPr>
        <p:spPr/>
        <p:txBody>
          <a:bodyPr/>
          <a:lstStyle>
            <a:lvl1pPr>
              <a:defRPr/>
            </a:lvl1pPr>
            <a:extLst/>
          </a:lstStyle>
          <a:p>
            <a:pPr>
              <a:defRPr/>
            </a:pPr>
            <a:endParaRPr lang="ru-RU"/>
          </a:p>
        </p:txBody>
      </p:sp>
      <p:sp>
        <p:nvSpPr>
          <p:cNvPr id="7" name="Номер слайда 6"/>
          <p:cNvSpPr>
            <a:spLocks noGrp="1"/>
          </p:cNvSpPr>
          <p:nvPr>
            <p:ph type="sldNum" sz="quarter" idx="12"/>
          </p:nvPr>
        </p:nvSpPr>
        <p:spPr/>
        <p:txBody>
          <a:bodyPr/>
          <a:lstStyle>
            <a:lvl1pPr>
              <a:defRPr/>
            </a:lvl1pPr>
            <a:extLst/>
          </a:lstStyle>
          <a:p>
            <a:pPr>
              <a:defRPr/>
            </a:pPr>
            <a:fld id="{27BBFDEC-5FC4-48E2-A9E6-2B64ABE942BD}"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Блок-схема: процесс 8"/>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Блок-схема: процесс 9"/>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ru-RU" smtClean="0"/>
              <a:t>Образец заголовка</a:t>
            </a:r>
            <a:endParaRPr lang="en-US"/>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ru-RU" smtClean="0"/>
              <a:t>Образец текста</a:t>
            </a:r>
          </a:p>
        </p:txBody>
      </p:sp>
      <p:sp>
        <p:nvSpPr>
          <p:cNvPr id="8" name="Дата 4"/>
          <p:cNvSpPr>
            <a:spLocks noGrp="1"/>
          </p:cNvSpPr>
          <p:nvPr>
            <p:ph type="dt" sz="half" idx="10"/>
          </p:nvPr>
        </p:nvSpPr>
        <p:spPr/>
        <p:txBody>
          <a:bodyPr/>
          <a:lstStyle>
            <a:lvl1pPr>
              <a:defRPr/>
            </a:lvl1pPr>
            <a:extLst/>
          </a:lstStyle>
          <a:p>
            <a:pPr>
              <a:defRPr/>
            </a:pPr>
            <a:fld id="{19B04F57-7E96-4E63-A742-BF18B1D797FD}" type="datetimeFigureOut">
              <a:rPr lang="ru-RU"/>
              <a:pPr>
                <a:defRPr/>
              </a:pPr>
              <a:t>06.06.2016</a:t>
            </a:fld>
            <a:endParaRPr lang="ru-RU"/>
          </a:p>
        </p:txBody>
      </p:sp>
      <p:sp>
        <p:nvSpPr>
          <p:cNvPr id="9" name="Нижний колонтитул 5"/>
          <p:cNvSpPr>
            <a:spLocks noGrp="1"/>
          </p:cNvSpPr>
          <p:nvPr>
            <p:ph type="ftr" sz="quarter" idx="11"/>
          </p:nvPr>
        </p:nvSpPr>
        <p:spPr/>
        <p:txBody>
          <a:bodyPr/>
          <a:lstStyle>
            <a:lvl1pPr>
              <a:defRPr/>
            </a:lvl1pPr>
            <a:extLst/>
          </a:lstStyle>
          <a:p>
            <a:pPr>
              <a:defRPr/>
            </a:pPr>
            <a:endParaRPr lang="ru-RU"/>
          </a:p>
        </p:txBody>
      </p:sp>
      <p:sp>
        <p:nvSpPr>
          <p:cNvPr id="10" name="Номер слайда 6"/>
          <p:cNvSpPr>
            <a:spLocks noGrp="1"/>
          </p:cNvSpPr>
          <p:nvPr>
            <p:ph type="sldNum" sz="quarter" idx="12"/>
          </p:nvPr>
        </p:nvSpPr>
        <p:spPr/>
        <p:txBody>
          <a:bodyPr/>
          <a:lstStyle>
            <a:lvl1pPr>
              <a:defRPr/>
            </a:lvl1pPr>
            <a:extLst/>
          </a:lstStyle>
          <a:p>
            <a:pPr>
              <a:defRPr/>
            </a:pPr>
            <a:fld id="{F93F25B0-DE8A-48CC-AED7-9E1B009798BD}"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1491CBBC-0563-4057-89DE-C815FC172C90}" type="datetimeFigureOut">
              <a:rPr lang="ru-RU"/>
              <a:pPr>
                <a:defRPr/>
              </a:pPr>
              <a:t>06.06.2016</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4F36C3BC-6D59-4F56-A5D3-BD701DA82BF5}"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D3A44CB4-62AB-40BC-B462-A95E7ECE292F}" type="datetimeFigureOut">
              <a:rPr lang="ru-RU"/>
              <a:pPr>
                <a:defRPr/>
              </a:pPr>
              <a:t>06.06.2016</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6FD568D9-7F41-42BE-B746-5FF6CCB2111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Овал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Прямоугольник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Заголовок 4"/>
          <p:cNvSpPr>
            <a:spLocks noGrp="1"/>
          </p:cNvSpPr>
          <p:nvPr>
            <p:ph type="title"/>
          </p:nvPr>
        </p:nvSpPr>
        <p:spPr>
          <a:xfrm>
            <a:off x="1435100" y="274638"/>
            <a:ext cx="7499350" cy="1143000"/>
          </a:xfrm>
          <a:prstGeom prst="rect">
            <a:avLst/>
          </a:prstGeom>
        </p:spPr>
        <p:txBody>
          <a:bodyPr anchor="ctr">
            <a:normAutofit/>
          </a:bodyPr>
          <a:lstStyle>
            <a:extLst/>
          </a:lstStyle>
          <a:p>
            <a:r>
              <a:rPr lang="ru-RU" smtClean="0"/>
              <a:t>Образец заголовка</a:t>
            </a:r>
            <a:endParaRPr lang="en-US"/>
          </a:p>
        </p:txBody>
      </p:sp>
      <p:sp>
        <p:nvSpPr>
          <p:cNvPr id="1033" name="Текст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smtClean="0">
                <a:solidFill>
                  <a:schemeClr val="bg2">
                    <a:shade val="50000"/>
                    <a:satMod val="200000"/>
                  </a:schemeClr>
                </a:solidFill>
                <a:latin typeface="+mn-lt"/>
                <a:cs typeface="+mn-cs"/>
              </a:defRPr>
            </a:lvl1pPr>
            <a:extLst/>
          </a:lstStyle>
          <a:p>
            <a:pPr>
              <a:defRPr/>
            </a:pPr>
            <a:fld id="{4561E5FD-1D6F-4264-8039-4B083C081B33}" type="datetimeFigureOut">
              <a:rPr lang="ru-RU"/>
              <a:pPr>
                <a:defRPr/>
              </a:pPr>
              <a:t>06.06.2016</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ru-RU"/>
          </a:p>
        </p:txBody>
      </p:sp>
      <p:sp>
        <p:nvSpPr>
          <p:cNvPr id="22" name="Номер слайда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smtClean="0">
                <a:solidFill>
                  <a:schemeClr val="bg2">
                    <a:shade val="50000"/>
                    <a:satMod val="200000"/>
                  </a:schemeClr>
                </a:solidFill>
                <a:effectLst/>
                <a:latin typeface="+mn-lt"/>
                <a:cs typeface="+mn-cs"/>
              </a:defRPr>
            </a:lvl1pPr>
            <a:extLst/>
          </a:lstStyle>
          <a:p>
            <a:pPr>
              <a:defRPr/>
            </a:pPr>
            <a:fld id="{EC34E39D-01EB-4560-8FE7-4A3A71FFEF3C}" type="slidenum">
              <a:rPr lang="ru-RU"/>
              <a:pPr>
                <a:defRPr/>
              </a:pPr>
              <a:t>‹#›</a:t>
            </a:fld>
            <a:endParaRPr lang="ru-RU"/>
          </a:p>
        </p:txBody>
      </p:sp>
      <p:sp>
        <p:nvSpPr>
          <p:cNvPr id="15" name="Прямоугольник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34" r:id="rId1"/>
    <p:sldLayoutId id="2147483729" r:id="rId2"/>
    <p:sldLayoutId id="2147483735" r:id="rId3"/>
    <p:sldLayoutId id="2147483730" r:id="rId4"/>
    <p:sldLayoutId id="2147483736" r:id="rId5"/>
    <p:sldLayoutId id="2147483731" r:id="rId6"/>
    <p:sldLayoutId id="2147483737" r:id="rId7"/>
    <p:sldLayoutId id="2147483738" r:id="rId8"/>
    <p:sldLayoutId id="2147483739" r:id="rId9"/>
    <p:sldLayoutId id="2147483732" r:id="rId10"/>
    <p:sldLayoutId id="2147483733" r:id="rId11"/>
  </p:sldLayoutIdLst>
  <p:txStyles>
    <p:titleStyle>
      <a:lvl1pPr algn="l" rtl="0" fontAlgn="base">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fontAlgn="base">
        <a:spcBef>
          <a:spcPct val="0"/>
        </a:spcBef>
        <a:spcAft>
          <a:spcPct val="0"/>
        </a:spcAft>
        <a:defRPr sz="4300">
          <a:solidFill>
            <a:srgbClr val="572314"/>
          </a:solidFill>
          <a:latin typeface="Corbel" pitchFamily="34" charset="0"/>
        </a:defRPr>
      </a:lvl2pPr>
      <a:lvl3pPr algn="l" rtl="0" fontAlgn="base">
        <a:spcBef>
          <a:spcPct val="0"/>
        </a:spcBef>
        <a:spcAft>
          <a:spcPct val="0"/>
        </a:spcAft>
        <a:defRPr sz="4300">
          <a:solidFill>
            <a:srgbClr val="572314"/>
          </a:solidFill>
          <a:latin typeface="Corbel" pitchFamily="34" charset="0"/>
        </a:defRPr>
      </a:lvl3pPr>
      <a:lvl4pPr algn="l" rtl="0" fontAlgn="base">
        <a:spcBef>
          <a:spcPct val="0"/>
        </a:spcBef>
        <a:spcAft>
          <a:spcPct val="0"/>
        </a:spcAft>
        <a:defRPr sz="4300">
          <a:solidFill>
            <a:srgbClr val="572314"/>
          </a:solidFill>
          <a:latin typeface="Corbel" pitchFamily="34" charset="0"/>
        </a:defRPr>
      </a:lvl4pPr>
      <a:lvl5pPr algn="l" rtl="0" fontAlgn="base">
        <a:spcBef>
          <a:spcPct val="0"/>
        </a:spcBef>
        <a:spcAft>
          <a:spcPct val="0"/>
        </a:spcAft>
        <a:defRPr sz="4300">
          <a:solidFill>
            <a:srgbClr val="572314"/>
          </a:solidFill>
          <a:latin typeface="Corbel" pitchFamily="34" charset="0"/>
        </a:defRPr>
      </a:lvl5pPr>
      <a:lvl6pPr marL="457200" algn="l" rtl="0" fontAlgn="base">
        <a:spcBef>
          <a:spcPct val="0"/>
        </a:spcBef>
        <a:spcAft>
          <a:spcPct val="0"/>
        </a:spcAft>
        <a:defRPr sz="4300">
          <a:solidFill>
            <a:srgbClr val="572314"/>
          </a:solidFill>
          <a:latin typeface="Corbel" pitchFamily="34" charset="0"/>
        </a:defRPr>
      </a:lvl6pPr>
      <a:lvl7pPr marL="914400" algn="l" rtl="0" fontAlgn="base">
        <a:spcBef>
          <a:spcPct val="0"/>
        </a:spcBef>
        <a:spcAft>
          <a:spcPct val="0"/>
        </a:spcAft>
        <a:defRPr sz="4300">
          <a:solidFill>
            <a:srgbClr val="572314"/>
          </a:solidFill>
          <a:latin typeface="Corbel" pitchFamily="34" charset="0"/>
        </a:defRPr>
      </a:lvl7pPr>
      <a:lvl8pPr marL="1371600" algn="l" rtl="0" fontAlgn="base">
        <a:spcBef>
          <a:spcPct val="0"/>
        </a:spcBef>
        <a:spcAft>
          <a:spcPct val="0"/>
        </a:spcAft>
        <a:defRPr sz="4300">
          <a:solidFill>
            <a:srgbClr val="572314"/>
          </a:solidFill>
          <a:latin typeface="Corbel" pitchFamily="34" charset="0"/>
        </a:defRPr>
      </a:lvl8pPr>
      <a:lvl9pPr marL="1828800" algn="l" rtl="0" fontAlgn="base">
        <a:spcBef>
          <a:spcPct val="0"/>
        </a:spcBef>
        <a:spcAft>
          <a:spcPct val="0"/>
        </a:spcAft>
        <a:defRPr sz="4300">
          <a:solidFill>
            <a:srgbClr val="572314"/>
          </a:solidFill>
          <a:latin typeface="Corbel" pitchFamily="34" charset="0"/>
        </a:defRPr>
      </a:lvl9pPr>
      <a:extLst/>
    </p:titleStyle>
    <p:bodyStyle>
      <a:lvl1pPr marL="365125" indent="-282575" algn="l" rtl="0" fontAlgn="base">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fontAlgn="base">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fontAlgn="base">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fontAlgn="base">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2420888"/>
            <a:ext cx="7405687" cy="1473200"/>
          </a:xfrm>
        </p:spPr>
        <p:txBody>
          <a:bodyPr>
            <a:noAutofit/>
          </a:bodyPr>
          <a:lstStyle/>
          <a:p>
            <a:pPr algn="ctr" fontAlgn="auto">
              <a:spcAft>
                <a:spcPts val="0"/>
              </a:spcAft>
              <a:defRPr/>
            </a:pPr>
            <a:r>
              <a:rPr lang="ru-RU" sz="3200" dirty="0" smtClean="0"/>
              <a:t>Единая </a:t>
            </a:r>
            <a:r>
              <a:rPr lang="ru-RU" sz="3200" dirty="0" smtClean="0"/>
              <a:t>стратегия профилактики асоциального поведения </a:t>
            </a:r>
            <a:r>
              <a:rPr lang="ru-RU" sz="3200" dirty="0" smtClean="0"/>
              <a:t>обучающихся общеобразовательных организаций</a:t>
            </a:r>
            <a:endParaRPr lang="ru-RU" sz="3200" dirty="0">
              <a:solidFill>
                <a:schemeClr val="tx2">
                  <a:satMod val="130000"/>
                </a:schemeClr>
              </a:solidFill>
            </a:endParaRPr>
          </a:p>
        </p:txBody>
      </p:sp>
      <p:sp>
        <p:nvSpPr>
          <p:cNvPr id="3" name="Подзаголовок 2"/>
          <p:cNvSpPr>
            <a:spLocks noGrp="1"/>
          </p:cNvSpPr>
          <p:nvPr>
            <p:ph type="subTitle" idx="1"/>
          </p:nvPr>
        </p:nvSpPr>
        <p:spPr>
          <a:xfrm>
            <a:off x="1116013" y="4797425"/>
            <a:ext cx="7405687" cy="1752600"/>
          </a:xfrm>
        </p:spPr>
        <p:txBody>
          <a:bodyPr>
            <a:normAutofit lnSpcReduction="10000"/>
          </a:bodyPr>
          <a:lstStyle/>
          <a:p>
            <a:pPr algn="ctr" fontAlgn="auto">
              <a:spcAft>
                <a:spcPts val="0"/>
              </a:spcAft>
              <a:buFont typeface="Wingdings 2"/>
              <a:buNone/>
              <a:defRPr/>
            </a:pPr>
            <a:r>
              <a:rPr lang="ru-RU" sz="3000" dirty="0" smtClean="0">
                <a:solidFill>
                  <a:srgbClr val="002060"/>
                </a:solidFill>
                <a:latin typeface="Monotype Corsiva" pitchFamily="66" charset="0"/>
              </a:rPr>
              <a:t>Герасимова В.В., кандидат психологических наук, заведующий кафедрой                                           общей и коррекционной (специальной) психологии ГАОУ  ДПО ИРО РТ</a:t>
            </a:r>
          </a:p>
          <a:p>
            <a:pPr fontAlgn="auto">
              <a:spcAft>
                <a:spcPts val="0"/>
              </a:spcAft>
              <a:buFont typeface="Wingdings 2"/>
              <a:buNone/>
              <a:defRPr/>
            </a:pPr>
            <a:endParaRPr lang="ru-RU" dirty="0"/>
          </a:p>
        </p:txBody>
      </p:sp>
      <p:pic>
        <p:nvPicPr>
          <p:cNvPr id="16387" name="Picture 2"/>
          <p:cNvPicPr>
            <a:picLocks noChangeAspect="1" noChangeArrowheads="1"/>
          </p:cNvPicPr>
          <p:nvPr/>
        </p:nvPicPr>
        <p:blipFill>
          <a:blip r:embed="rId2" cstate="print"/>
          <a:srcRect/>
          <a:stretch>
            <a:fillRect/>
          </a:stretch>
        </p:blipFill>
        <p:spPr bwMode="auto">
          <a:xfrm>
            <a:off x="611188" y="144463"/>
            <a:ext cx="8281987" cy="107632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pyatnizza.com/upload/articles/cman7/to-do-list-in-spring-3-10.jpg"/>
          <p:cNvPicPr>
            <a:picLocks noChangeAspect="1" noChangeArrowheads="1"/>
          </p:cNvPicPr>
          <p:nvPr/>
        </p:nvPicPr>
        <p:blipFill>
          <a:blip r:embed="rId2" cstate="print"/>
          <a:srcRect/>
          <a:stretch>
            <a:fillRect/>
          </a:stretch>
        </p:blipFill>
        <p:spPr bwMode="auto">
          <a:xfrm>
            <a:off x="1259632" y="404664"/>
            <a:ext cx="7397875" cy="5856651"/>
          </a:xfrm>
          <a:prstGeom prst="rect">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s://encrypted-tbn0.gstatic.com/images?q=tbn:ANd9GcRt2PLP5WVX0G8PsJuD2fFj5AL5JbKsK48aWrYo2JZHWKPtALUJ"/>
          <p:cNvPicPr>
            <a:picLocks noChangeAspect="1" noChangeArrowheads="1"/>
          </p:cNvPicPr>
          <p:nvPr/>
        </p:nvPicPr>
        <p:blipFill>
          <a:blip r:embed="rId2" cstate="print"/>
          <a:srcRect/>
          <a:stretch>
            <a:fillRect/>
          </a:stretch>
        </p:blipFill>
        <p:spPr bwMode="auto">
          <a:xfrm>
            <a:off x="1763688" y="332656"/>
            <a:ext cx="6480720" cy="6281754"/>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cstate="print"/>
          <a:srcRect/>
          <a:stretch>
            <a:fillRect/>
          </a:stretch>
        </p:blipFill>
        <p:spPr bwMode="auto">
          <a:xfrm>
            <a:off x="1547664" y="200724"/>
            <a:ext cx="6264696" cy="6169132"/>
          </a:xfrm>
          <a:prstGeom prst="rect">
            <a:avLst/>
          </a:prstGeom>
          <a:ln>
            <a:noFill/>
          </a:ln>
          <a:effectLst>
            <a:softEdge rad="11250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azinc.ru/wp-content/uploads/2015/04/880.jpg"/>
          <p:cNvPicPr>
            <a:picLocks noChangeAspect="1" noChangeArrowheads="1"/>
          </p:cNvPicPr>
          <p:nvPr/>
        </p:nvPicPr>
        <p:blipFill>
          <a:blip r:embed="rId2" cstate="print"/>
          <a:srcRect/>
          <a:stretch>
            <a:fillRect/>
          </a:stretch>
        </p:blipFill>
        <p:spPr bwMode="auto">
          <a:xfrm>
            <a:off x="1582738" y="765175"/>
            <a:ext cx="6962775" cy="53276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Содержимое 2"/>
          <p:cNvSpPr>
            <a:spLocks noGrp="1"/>
          </p:cNvSpPr>
          <p:nvPr>
            <p:ph idx="1"/>
          </p:nvPr>
        </p:nvSpPr>
        <p:spPr>
          <a:xfrm>
            <a:off x="539750" y="476250"/>
            <a:ext cx="8208963" cy="4114800"/>
          </a:xfrm>
        </p:spPr>
        <p:txBody>
          <a:bodyPr/>
          <a:lstStyle/>
          <a:p>
            <a:pPr algn="ctr">
              <a:buFontTx/>
              <a:buNone/>
            </a:pPr>
            <a:r>
              <a:rPr lang="ru-RU" dirty="0" smtClean="0"/>
              <a:t>	</a:t>
            </a:r>
            <a:r>
              <a:rPr lang="ru-RU" dirty="0" smtClean="0">
                <a:solidFill>
                  <a:srgbClr val="C00000"/>
                </a:solidFill>
                <a:latin typeface="Arial" charset="0"/>
                <a:cs typeface="Arial" charset="0"/>
              </a:rPr>
              <a:t>Личность -  субъект и объект общественных отношений</a:t>
            </a:r>
          </a:p>
          <a:p>
            <a:pPr algn="ctr">
              <a:buFontTx/>
              <a:buNone/>
            </a:pPr>
            <a:r>
              <a:rPr lang="ru-RU" dirty="0" smtClean="0">
                <a:solidFill>
                  <a:srgbClr val="C00000"/>
                </a:solidFill>
                <a:latin typeface="Arial" charset="0"/>
                <a:cs typeface="Arial" charset="0"/>
              </a:rPr>
              <a:t>                                  А.Г. Ковалев</a:t>
            </a:r>
          </a:p>
        </p:txBody>
      </p:sp>
      <p:pic>
        <p:nvPicPr>
          <p:cNvPr id="6148" name="Picture 4" descr="http://cdn.fishki.net/upload/post/201505/27/1545839/ijvp4kubffzcjrxqfym66b7atdhp2tihv-5aoyzmt0tgoqyvkzud7ivgrzloxhtxhtncteewwelbcut1ljljba.jpg"/>
          <p:cNvPicPr>
            <a:picLocks noChangeAspect="1" noChangeArrowheads="1"/>
          </p:cNvPicPr>
          <p:nvPr/>
        </p:nvPicPr>
        <p:blipFill>
          <a:blip r:embed="rId2" cstate="print"/>
          <a:srcRect/>
          <a:stretch>
            <a:fillRect/>
          </a:stretch>
        </p:blipFill>
        <p:spPr bwMode="auto">
          <a:xfrm>
            <a:off x="1257602" y="2693037"/>
            <a:ext cx="7202829" cy="3760300"/>
          </a:xfrm>
          <a:prstGeom prst="rect">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381000" y="304800"/>
            <a:ext cx="8243888" cy="990600"/>
          </a:xfrm>
          <a:prstGeom prst="rect">
            <a:avLst/>
          </a:prstGeom>
          <a:noFill/>
          <a:ln w="9525">
            <a:noFill/>
            <a:miter lim="800000"/>
            <a:headEnd/>
            <a:tailEnd/>
          </a:ln>
        </p:spPr>
        <p:txBody>
          <a:bodyPr anchor="b"/>
          <a:lstStyle/>
          <a:p>
            <a:pPr algn="ctr"/>
            <a:r>
              <a:rPr lang="ru-RU" sz="2800" b="1">
                <a:solidFill>
                  <a:schemeClr val="tx2"/>
                </a:solidFill>
              </a:rPr>
              <a:t>Биопсихосоциальная</a:t>
            </a:r>
            <a:br>
              <a:rPr lang="ru-RU" sz="2800" b="1">
                <a:solidFill>
                  <a:schemeClr val="tx2"/>
                </a:solidFill>
              </a:rPr>
            </a:br>
            <a:r>
              <a:rPr lang="ru-RU" sz="2800" b="1">
                <a:solidFill>
                  <a:schemeClr val="tx2"/>
                </a:solidFill>
              </a:rPr>
              <a:t>структура человека</a:t>
            </a:r>
          </a:p>
        </p:txBody>
      </p:sp>
      <p:sp>
        <p:nvSpPr>
          <p:cNvPr id="17411" name="Oval 1028"/>
          <p:cNvSpPr>
            <a:spLocks noChangeArrowheads="1"/>
          </p:cNvSpPr>
          <p:nvPr/>
        </p:nvSpPr>
        <p:spPr bwMode="auto">
          <a:xfrm>
            <a:off x="2590800" y="1981200"/>
            <a:ext cx="3886200" cy="3429000"/>
          </a:xfrm>
          <a:prstGeom prst="ellipse">
            <a:avLst/>
          </a:prstGeom>
          <a:solidFill>
            <a:srgbClr val="CCFFFF"/>
          </a:solidFill>
          <a:ln w="9525">
            <a:solidFill>
              <a:schemeClr val="tx1"/>
            </a:solidFill>
            <a:round/>
            <a:headEnd/>
            <a:tailEnd/>
          </a:ln>
        </p:spPr>
        <p:txBody>
          <a:bodyPr/>
          <a:lstStyle/>
          <a:p>
            <a:pPr marL="342900" indent="-342900">
              <a:spcBef>
                <a:spcPct val="50000"/>
              </a:spcBef>
              <a:buClr>
                <a:schemeClr val="folHlink"/>
              </a:buClr>
              <a:buSzPct val="60000"/>
              <a:buFont typeface="Wingdings" pitchFamily="2" charset="2"/>
              <a:buNone/>
            </a:pPr>
            <a:endParaRPr lang="ru-RU" sz="3200" b="1">
              <a:solidFill>
                <a:schemeClr val="accent2"/>
              </a:solidFill>
              <a:latin typeface="Tahoma" pitchFamily="34" charset="0"/>
            </a:endParaRPr>
          </a:p>
          <a:p>
            <a:pPr marL="342900" indent="-342900">
              <a:spcBef>
                <a:spcPct val="20000"/>
              </a:spcBef>
              <a:buClr>
                <a:schemeClr val="folHlink"/>
              </a:buClr>
              <a:buSzPct val="60000"/>
              <a:buFont typeface="Wingdings" pitchFamily="2" charset="2"/>
              <a:buNone/>
            </a:pPr>
            <a:endParaRPr lang="ru-RU" sz="3200">
              <a:latin typeface="Tahoma" pitchFamily="34" charset="0"/>
            </a:endParaRPr>
          </a:p>
        </p:txBody>
      </p:sp>
      <p:sp>
        <p:nvSpPr>
          <p:cNvPr id="17412" name="Oval 1029"/>
          <p:cNvSpPr>
            <a:spLocks noChangeArrowheads="1"/>
          </p:cNvSpPr>
          <p:nvPr/>
        </p:nvSpPr>
        <p:spPr bwMode="auto">
          <a:xfrm>
            <a:off x="3124200" y="2438400"/>
            <a:ext cx="2895600" cy="2514600"/>
          </a:xfrm>
          <a:prstGeom prst="ellipse">
            <a:avLst/>
          </a:prstGeom>
          <a:solidFill>
            <a:srgbClr val="CCFFCC"/>
          </a:solidFill>
          <a:ln w="9525">
            <a:solidFill>
              <a:schemeClr val="tx1"/>
            </a:solidFill>
            <a:round/>
            <a:headEnd/>
            <a:tailEnd/>
          </a:ln>
        </p:spPr>
        <p:txBody>
          <a:bodyPr wrap="none" anchor="ctr"/>
          <a:lstStyle/>
          <a:p>
            <a:pPr algn="ctr"/>
            <a:r>
              <a:rPr lang="ru-RU" sz="2400" b="1">
                <a:solidFill>
                  <a:srgbClr val="009900"/>
                </a:solidFill>
                <a:latin typeface="Times New Roman" pitchFamily="18" charset="0"/>
              </a:rPr>
              <a:t>душа</a:t>
            </a:r>
          </a:p>
        </p:txBody>
      </p:sp>
      <p:sp>
        <p:nvSpPr>
          <p:cNvPr id="17413" name="Oval 1030"/>
          <p:cNvSpPr>
            <a:spLocks noChangeArrowheads="1"/>
          </p:cNvSpPr>
          <p:nvPr/>
        </p:nvSpPr>
        <p:spPr bwMode="auto">
          <a:xfrm>
            <a:off x="3581400" y="2895600"/>
            <a:ext cx="1981200" cy="1600200"/>
          </a:xfrm>
          <a:prstGeom prst="ellipse">
            <a:avLst/>
          </a:prstGeom>
          <a:solidFill>
            <a:srgbClr val="FFCCCC"/>
          </a:solidFill>
          <a:ln w="9525">
            <a:solidFill>
              <a:schemeClr val="tx1"/>
            </a:solidFill>
            <a:round/>
            <a:headEnd/>
            <a:tailEnd/>
          </a:ln>
        </p:spPr>
        <p:txBody>
          <a:bodyPr wrap="none" anchor="ctr"/>
          <a:lstStyle/>
          <a:p>
            <a:endParaRPr lang="ru-RU"/>
          </a:p>
        </p:txBody>
      </p:sp>
      <p:sp>
        <p:nvSpPr>
          <p:cNvPr id="17414" name="Rectangle 1031"/>
          <p:cNvSpPr>
            <a:spLocks noChangeArrowheads="1"/>
          </p:cNvSpPr>
          <p:nvPr/>
        </p:nvSpPr>
        <p:spPr bwMode="auto">
          <a:xfrm>
            <a:off x="4038600" y="1905000"/>
            <a:ext cx="936625" cy="519113"/>
          </a:xfrm>
          <a:prstGeom prst="rect">
            <a:avLst/>
          </a:prstGeom>
          <a:noFill/>
          <a:ln w="9525">
            <a:noFill/>
            <a:miter lim="800000"/>
            <a:headEnd/>
            <a:tailEnd/>
          </a:ln>
        </p:spPr>
        <p:txBody>
          <a:bodyPr>
            <a:spAutoFit/>
          </a:bodyPr>
          <a:lstStyle/>
          <a:p>
            <a:r>
              <a:rPr lang="ru-RU" sz="2800" b="1">
                <a:latin typeface="Times New Roman" pitchFamily="18" charset="0"/>
              </a:rPr>
              <a:t>дух</a:t>
            </a:r>
          </a:p>
        </p:txBody>
      </p:sp>
      <p:sp>
        <p:nvSpPr>
          <p:cNvPr id="17415" name="Rectangle 1032"/>
          <p:cNvSpPr>
            <a:spLocks noChangeArrowheads="1"/>
          </p:cNvSpPr>
          <p:nvPr/>
        </p:nvSpPr>
        <p:spPr bwMode="auto">
          <a:xfrm>
            <a:off x="4038600" y="2438400"/>
            <a:ext cx="1144588" cy="519113"/>
          </a:xfrm>
          <a:prstGeom prst="rect">
            <a:avLst/>
          </a:prstGeom>
          <a:noFill/>
          <a:ln w="9525">
            <a:noFill/>
            <a:miter lim="800000"/>
            <a:headEnd/>
            <a:tailEnd/>
          </a:ln>
        </p:spPr>
        <p:txBody>
          <a:bodyPr>
            <a:spAutoFit/>
          </a:bodyPr>
          <a:lstStyle/>
          <a:p>
            <a:r>
              <a:rPr lang="ru-RU" sz="2800" b="1">
                <a:solidFill>
                  <a:srgbClr val="009900"/>
                </a:solidFill>
                <a:latin typeface="Times New Roman" pitchFamily="18" charset="0"/>
              </a:rPr>
              <a:t>душа</a:t>
            </a:r>
          </a:p>
        </p:txBody>
      </p:sp>
      <p:sp>
        <p:nvSpPr>
          <p:cNvPr id="17416" name="Rectangle 1033"/>
          <p:cNvSpPr>
            <a:spLocks noChangeArrowheads="1"/>
          </p:cNvSpPr>
          <p:nvPr/>
        </p:nvSpPr>
        <p:spPr bwMode="auto">
          <a:xfrm>
            <a:off x="4114800" y="3276600"/>
            <a:ext cx="914400" cy="519113"/>
          </a:xfrm>
          <a:prstGeom prst="rect">
            <a:avLst/>
          </a:prstGeom>
          <a:noFill/>
          <a:ln w="9525">
            <a:noFill/>
            <a:miter lim="800000"/>
            <a:headEnd/>
            <a:tailEnd/>
          </a:ln>
        </p:spPr>
        <p:txBody>
          <a:bodyPr>
            <a:spAutoFit/>
          </a:bodyPr>
          <a:lstStyle/>
          <a:p>
            <a:r>
              <a:rPr lang="ru-RU" sz="2800" b="1">
                <a:solidFill>
                  <a:srgbClr val="CC3300"/>
                </a:solidFill>
                <a:latin typeface="Times New Roman" pitchFamily="18" charset="0"/>
              </a:rPr>
              <a:t>тело</a:t>
            </a:r>
          </a:p>
        </p:txBody>
      </p:sp>
      <p:sp>
        <p:nvSpPr>
          <p:cNvPr id="17417" name="Rectangle 9"/>
          <p:cNvSpPr>
            <a:spLocks noChangeArrowheads="1"/>
          </p:cNvSpPr>
          <p:nvPr/>
        </p:nvSpPr>
        <p:spPr bwMode="auto">
          <a:xfrm>
            <a:off x="685800" y="5543550"/>
            <a:ext cx="7467600" cy="647700"/>
          </a:xfrm>
          <a:prstGeom prst="rect">
            <a:avLst/>
          </a:prstGeom>
          <a:noFill/>
          <a:ln w="9525">
            <a:noFill/>
            <a:miter lim="800000"/>
            <a:headEnd/>
            <a:tailEnd/>
          </a:ln>
        </p:spPr>
        <p:txBody>
          <a:bodyPr anchor="ctr">
            <a:spAutoFit/>
          </a:bodyPr>
          <a:lstStyle/>
          <a:p>
            <a:pPr indent="450850" algn="ctr" eaLnBrk="0" hangingPunct="0"/>
            <a:r>
              <a:rPr lang="ru-RU" b="1">
                <a:solidFill>
                  <a:srgbClr val="C00000"/>
                </a:solidFill>
                <a:cs typeface="Times New Roman" pitchFamily="18" charset="0"/>
              </a:rPr>
              <a:t>БПС подход позволяет сохранить структурно-смысловое единство изучаемых явлений при их анализе.</a:t>
            </a:r>
            <a:endParaRPr lang="ru-RU" b="1">
              <a:solidFill>
                <a:srgbClr val="C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ttps://proxy.imgsmail.ru/?email=leto2301%40mail.ru&amp;e=1458237790&amp;h=ddryFj4EaYN76fTwHPFE1w&amp;url171=Y3M3MDAzLnZrLm1lL2M1NDAxMDEvdjU0MDEwMTM3My8xMzZjMy9GdlNmUWZhN1ViWS5qcGc~&amp;is_https=0"/>
          <p:cNvPicPr>
            <a:picLocks noChangeAspect="1" noChangeArrowheads="1"/>
          </p:cNvPicPr>
          <p:nvPr/>
        </p:nvPicPr>
        <p:blipFill>
          <a:blip r:embed="rId2" cstate="print"/>
          <a:srcRect l="16922" t="2645" r="19521" b="2117"/>
          <a:stretch>
            <a:fillRect/>
          </a:stretch>
        </p:blipFill>
        <p:spPr bwMode="auto">
          <a:xfrm>
            <a:off x="-54950" y="0"/>
            <a:ext cx="5779078" cy="5013176"/>
          </a:xfrm>
          <a:prstGeom prst="rect">
            <a:avLst/>
          </a:prstGeom>
          <a:noFill/>
        </p:spPr>
      </p:pic>
      <p:sp>
        <p:nvSpPr>
          <p:cNvPr id="3" name="TextBox 2"/>
          <p:cNvSpPr txBox="1"/>
          <p:nvPr/>
        </p:nvSpPr>
        <p:spPr>
          <a:xfrm>
            <a:off x="5471592" y="332656"/>
            <a:ext cx="3672408" cy="2031325"/>
          </a:xfrm>
          <a:prstGeom prst="rect">
            <a:avLst/>
          </a:prstGeom>
          <a:noFill/>
        </p:spPr>
        <p:txBody>
          <a:bodyPr wrap="square" rtlCol="0">
            <a:spAutoFit/>
          </a:bodyPr>
          <a:lstStyle/>
          <a:p>
            <a:r>
              <a:rPr lang="ru-RU" i="1" dirty="0" smtClean="0"/>
              <a:t>Выдающийся американский профессор психологии Роберт </a:t>
            </a:r>
            <a:r>
              <a:rPr lang="ru-RU" i="1" dirty="0" err="1" smtClean="0"/>
              <a:t>Плутчик</a:t>
            </a:r>
            <a:r>
              <a:rPr lang="ru-RU" i="1" dirty="0" smtClean="0"/>
              <a:t> в 1980 году обозначил 8 основных эмоций и связанные с ними более сложные эмоции. Получилось наглядное «колесо эмоций».</a:t>
            </a:r>
            <a:endParaRPr lang="ru-RU" dirty="0"/>
          </a:p>
        </p:txBody>
      </p:sp>
      <p:sp>
        <p:nvSpPr>
          <p:cNvPr id="4" name="TextBox 3"/>
          <p:cNvSpPr txBox="1"/>
          <p:nvPr/>
        </p:nvSpPr>
        <p:spPr>
          <a:xfrm>
            <a:off x="323528" y="5103674"/>
            <a:ext cx="8352928" cy="1754326"/>
          </a:xfrm>
          <a:prstGeom prst="rect">
            <a:avLst/>
          </a:prstGeom>
          <a:noFill/>
        </p:spPr>
        <p:txBody>
          <a:bodyPr wrap="square" rtlCol="0">
            <a:spAutoFit/>
          </a:bodyPr>
          <a:lstStyle/>
          <a:p>
            <a:r>
              <a:rPr lang="ru-RU" b="1" dirty="0" smtClean="0"/>
              <a:t/>
            </a:r>
            <a:br>
              <a:rPr lang="ru-RU" b="1" dirty="0" smtClean="0"/>
            </a:br>
            <a:r>
              <a:rPr lang="ru-RU" b="1" dirty="0" smtClean="0"/>
              <a:t>Есть простые вопросы, которые помогают осознать свои эмоции:</a:t>
            </a:r>
            <a:r>
              <a:rPr lang="ru-RU" dirty="0" smtClean="0"/>
              <a:t/>
            </a:r>
            <a:br>
              <a:rPr lang="ru-RU" dirty="0" smtClean="0"/>
            </a:br>
            <a:r>
              <a:rPr lang="ru-RU" dirty="0" smtClean="0"/>
              <a:t>1. Что сейчас со мной происходит?</a:t>
            </a:r>
            <a:br>
              <a:rPr lang="ru-RU" dirty="0" smtClean="0"/>
            </a:br>
            <a:r>
              <a:rPr lang="ru-RU" dirty="0" smtClean="0"/>
              <a:t>2. Что чувствует мое тело?</a:t>
            </a:r>
            <a:br>
              <a:rPr lang="ru-RU" dirty="0" smtClean="0"/>
            </a:br>
            <a:r>
              <a:rPr lang="ru-RU" dirty="0" smtClean="0"/>
              <a:t>3. Что я хочу сделать?</a:t>
            </a:r>
            <a:br>
              <a:rPr lang="ru-RU" dirty="0" smtClean="0"/>
            </a:br>
            <a:r>
              <a:rPr lang="ru-RU" dirty="0" smtClean="0"/>
              <a:t>4. Как называется это переживание?</a:t>
            </a:r>
            <a:endParaRPr lang="ru-RU" dirty="0"/>
          </a:p>
        </p:txBody>
      </p:sp>
      <p:sp>
        <p:nvSpPr>
          <p:cNvPr id="5" name="TextBox 4"/>
          <p:cNvSpPr txBox="1"/>
          <p:nvPr/>
        </p:nvSpPr>
        <p:spPr>
          <a:xfrm>
            <a:off x="5220072" y="2636913"/>
            <a:ext cx="3923928" cy="2585323"/>
          </a:xfrm>
          <a:prstGeom prst="rect">
            <a:avLst/>
          </a:prstGeom>
          <a:noFill/>
        </p:spPr>
        <p:txBody>
          <a:bodyPr wrap="square" rtlCol="0">
            <a:spAutoFit/>
          </a:bodyPr>
          <a:lstStyle/>
          <a:p>
            <a:r>
              <a:rPr lang="ru-RU" dirty="0" smtClean="0"/>
              <a:t>Эмоции помогают вовремя осознать опасность или благоприятность момента. Человек, который не умеет осознавать свои переживания и не умеет их контролировать, зачастую сталкивается с конфликтами в общении, переживает серьезную внутреннюю борьбу и испытывает общую неадекватность.</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228600" y="228600"/>
            <a:ext cx="8458200" cy="990600"/>
          </a:xfrm>
        </p:spPr>
        <p:txBody>
          <a:bodyPr>
            <a:normAutofit fontScale="90000"/>
          </a:bodyPr>
          <a:lstStyle/>
          <a:p>
            <a:pPr algn="ctr" fontAlgn="auto">
              <a:spcAft>
                <a:spcPts val="0"/>
              </a:spcAft>
              <a:defRPr/>
            </a:pPr>
            <a:r>
              <a:rPr lang="ru-RU" sz="3500" b="1" smtClean="0">
                <a:solidFill>
                  <a:schemeClr val="tx2">
                    <a:satMod val="130000"/>
                  </a:schemeClr>
                </a:solidFill>
              </a:rPr>
              <a:t>Психологическая структура личности </a:t>
            </a:r>
            <a:br>
              <a:rPr lang="ru-RU" sz="3500" b="1" smtClean="0">
                <a:solidFill>
                  <a:schemeClr val="tx2">
                    <a:satMod val="130000"/>
                  </a:schemeClr>
                </a:solidFill>
              </a:rPr>
            </a:br>
            <a:r>
              <a:rPr lang="ru-RU" sz="2500" b="1" smtClean="0">
                <a:solidFill>
                  <a:schemeClr val="tx2">
                    <a:satMod val="130000"/>
                  </a:schemeClr>
                </a:solidFill>
              </a:rPr>
              <a:t>концепция К.К. Платонова</a:t>
            </a:r>
          </a:p>
        </p:txBody>
      </p:sp>
      <p:graphicFrame>
        <p:nvGraphicFramePr>
          <p:cNvPr id="64515" name="Group 3"/>
          <p:cNvGraphicFramePr>
            <a:graphicFrameLocks noGrp="1"/>
          </p:cNvGraphicFramePr>
          <p:nvPr>
            <p:ph idx="4294967295"/>
          </p:nvPr>
        </p:nvGraphicFramePr>
        <p:xfrm>
          <a:off x="304800" y="1295400"/>
          <a:ext cx="8610600" cy="4781550"/>
        </p:xfrm>
        <a:graphic>
          <a:graphicData uri="http://schemas.openxmlformats.org/drawingml/2006/table">
            <a:tbl>
              <a:tblPr/>
              <a:tblGrid>
                <a:gridCol w="4305300"/>
                <a:gridCol w="4305300"/>
              </a:tblGrid>
              <a:tr h="97155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600" b="0" i="0" u="none" strike="noStrike" cap="none" normalizeH="0" baseline="0" smtClean="0">
                          <a:ln>
                            <a:noFill/>
                          </a:ln>
                          <a:solidFill>
                            <a:schemeClr val="tx1"/>
                          </a:solidFill>
                          <a:effectLst/>
                          <a:latin typeface="Arial" charset="0"/>
                        </a:rPr>
                        <a:t>Биологическая</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600" b="0" i="0" u="none" strike="noStrike" cap="none" normalizeH="0" baseline="0" smtClean="0">
                          <a:ln>
                            <a:noFill/>
                          </a:ln>
                          <a:solidFill>
                            <a:schemeClr val="tx1"/>
                          </a:solidFill>
                          <a:effectLst/>
                          <a:latin typeface="Arial" charset="0"/>
                        </a:rPr>
                        <a:t>подструктура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200" b="0" i="0" u="none" strike="noStrike" cap="none" normalizeH="0" baseline="0" smtClean="0">
                          <a:ln>
                            <a:noFill/>
                          </a:ln>
                          <a:solidFill>
                            <a:schemeClr val="tx1"/>
                          </a:solidFill>
                          <a:effectLst/>
                          <a:latin typeface="Arial" charset="0"/>
                        </a:rPr>
                        <a:t>Возрастные, половые свойства, темперамент, тип нервной системы</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alpha val="50195"/>
                      </a:srgbClr>
                    </a:solidFill>
                  </a:tcPr>
                </a:tc>
              </a:tr>
              <a:tr h="97155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600" b="0" i="0" u="none" strike="noStrike" cap="none" normalizeH="0" baseline="0" smtClean="0">
                          <a:ln>
                            <a:noFill/>
                          </a:ln>
                          <a:solidFill>
                            <a:schemeClr val="tx1"/>
                          </a:solidFill>
                          <a:effectLst/>
                          <a:latin typeface="Arial" charset="0"/>
                        </a:rPr>
                        <a:t>Индивидуальные особенности психических процессов</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200" b="0" i="0" u="none" strike="noStrike" cap="none" normalizeH="0" baseline="0" smtClean="0">
                          <a:ln>
                            <a:noFill/>
                          </a:ln>
                          <a:solidFill>
                            <a:schemeClr val="tx1"/>
                          </a:solidFill>
                          <a:effectLst/>
                          <a:latin typeface="Arial" charset="0"/>
                        </a:rPr>
                        <a:t>Индивидуальные проявления памяти, мышления, способностей, ощущений</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alpha val="50195"/>
                      </a:schemeClr>
                    </a:solidFill>
                  </a:tcPr>
                </a:tc>
              </a:tr>
              <a:tr h="97155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600" b="0" i="0" u="none" strike="noStrike" cap="none" normalizeH="0" baseline="0" smtClean="0">
                          <a:ln>
                            <a:noFill/>
                          </a:ln>
                          <a:solidFill>
                            <a:schemeClr val="tx1"/>
                          </a:solidFill>
                          <a:effectLst/>
                          <a:latin typeface="Arial" charset="0"/>
                        </a:rPr>
                        <a:t>Индивидуальный </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600" b="0" i="0" u="none" strike="noStrike" cap="none" normalizeH="0" baseline="0" smtClean="0">
                          <a:ln>
                            <a:noFill/>
                          </a:ln>
                          <a:solidFill>
                            <a:schemeClr val="tx1"/>
                          </a:solidFill>
                          <a:effectLst/>
                          <a:latin typeface="Arial" charset="0"/>
                        </a:rPr>
                        <a:t>опыт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200" b="0" i="0" u="none" strike="noStrike" cap="none" normalizeH="0" baseline="0" smtClean="0">
                          <a:ln>
                            <a:noFill/>
                          </a:ln>
                          <a:solidFill>
                            <a:schemeClr val="tx1"/>
                          </a:solidFill>
                          <a:effectLst/>
                          <a:latin typeface="Arial" charset="0"/>
                        </a:rPr>
                        <a:t>Знания, умения, навыки, привычки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99">
                        <a:alpha val="50195"/>
                      </a:srgbClr>
                    </a:solidFill>
                  </a:tcPr>
                </a:tc>
              </a:tr>
              <a:tr h="97155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ru-RU" sz="26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600" b="0" i="0" u="none" strike="noStrike" cap="none" normalizeH="0" baseline="0" smtClean="0">
                          <a:ln>
                            <a:noFill/>
                          </a:ln>
                          <a:solidFill>
                            <a:schemeClr val="tx1"/>
                          </a:solidFill>
                          <a:effectLst/>
                          <a:latin typeface="Arial" charset="0"/>
                        </a:rPr>
                        <a:t>Направленность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ru-RU" sz="2200" b="0" i="0" u="none" strike="noStrike" cap="none" normalizeH="0" baseline="0" smtClean="0">
                          <a:ln>
                            <a:noFill/>
                          </a:ln>
                          <a:solidFill>
                            <a:schemeClr val="tx1"/>
                          </a:solidFill>
                          <a:effectLst/>
                          <a:latin typeface="Arial" charset="0"/>
                        </a:rPr>
                        <a:t>Влечения, желания, интересы, склонности, убеждения, идеалы, особенности характера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alpha val="50195"/>
                      </a:srgbClr>
                    </a:solidFill>
                  </a:tcPr>
                </a:tc>
              </a:tr>
            </a:tbl>
          </a:graphicData>
        </a:graphic>
      </p:graphicFrame>
      <p:sp>
        <p:nvSpPr>
          <p:cNvPr id="56339" name="AutoShape 20"/>
          <p:cNvSpPr>
            <a:spLocks noChangeArrowheads="1"/>
          </p:cNvSpPr>
          <p:nvPr/>
        </p:nvSpPr>
        <p:spPr bwMode="auto">
          <a:xfrm>
            <a:off x="4114800" y="1600200"/>
            <a:ext cx="457200" cy="609600"/>
          </a:xfrm>
          <a:custGeom>
            <a:avLst/>
            <a:gdLst>
              <a:gd name="T0" fmla="*/ 153628669 w 21600"/>
              <a:gd name="T1" fmla="*/ 0 h 21600"/>
              <a:gd name="T2" fmla="*/ 0 w 21600"/>
              <a:gd name="T3" fmla="*/ 242771193 h 21600"/>
              <a:gd name="T4" fmla="*/ 153628669 w 21600"/>
              <a:gd name="T5" fmla="*/ 485542386 h 21600"/>
              <a:gd name="T6" fmla="*/ 204838141 w 21600"/>
              <a:gd name="T7" fmla="*/ 24277119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p:spPr>
        <p:txBody>
          <a:bodyPr wrap="none" anchor="ctr"/>
          <a:lstStyle/>
          <a:p>
            <a:endParaRPr lang="ru-RU"/>
          </a:p>
        </p:txBody>
      </p:sp>
      <p:sp>
        <p:nvSpPr>
          <p:cNvPr id="56340" name="AutoShape 21"/>
          <p:cNvSpPr>
            <a:spLocks noChangeArrowheads="1"/>
          </p:cNvSpPr>
          <p:nvPr/>
        </p:nvSpPr>
        <p:spPr bwMode="auto">
          <a:xfrm>
            <a:off x="4114800" y="2895600"/>
            <a:ext cx="457200" cy="609600"/>
          </a:xfrm>
          <a:custGeom>
            <a:avLst/>
            <a:gdLst>
              <a:gd name="T0" fmla="*/ 153628669 w 21600"/>
              <a:gd name="T1" fmla="*/ 0 h 21600"/>
              <a:gd name="T2" fmla="*/ 0 w 21600"/>
              <a:gd name="T3" fmla="*/ 242771193 h 21600"/>
              <a:gd name="T4" fmla="*/ 153628669 w 21600"/>
              <a:gd name="T5" fmla="*/ 485542386 h 21600"/>
              <a:gd name="T6" fmla="*/ 204838141 w 21600"/>
              <a:gd name="T7" fmla="*/ 24277119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p:spPr>
        <p:txBody>
          <a:bodyPr wrap="none" anchor="ctr"/>
          <a:lstStyle/>
          <a:p>
            <a:endParaRPr lang="ru-RU"/>
          </a:p>
        </p:txBody>
      </p:sp>
      <p:sp>
        <p:nvSpPr>
          <p:cNvPr id="56341" name="AutoShape 22"/>
          <p:cNvSpPr>
            <a:spLocks noChangeArrowheads="1"/>
          </p:cNvSpPr>
          <p:nvPr/>
        </p:nvSpPr>
        <p:spPr bwMode="auto">
          <a:xfrm>
            <a:off x="4114800" y="4191000"/>
            <a:ext cx="457200" cy="609600"/>
          </a:xfrm>
          <a:custGeom>
            <a:avLst/>
            <a:gdLst>
              <a:gd name="T0" fmla="*/ 153628669 w 21600"/>
              <a:gd name="T1" fmla="*/ 0 h 21600"/>
              <a:gd name="T2" fmla="*/ 0 w 21600"/>
              <a:gd name="T3" fmla="*/ 242771193 h 21600"/>
              <a:gd name="T4" fmla="*/ 153628669 w 21600"/>
              <a:gd name="T5" fmla="*/ 485542386 h 21600"/>
              <a:gd name="T6" fmla="*/ 204838141 w 21600"/>
              <a:gd name="T7" fmla="*/ 24277119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p:spPr>
        <p:txBody>
          <a:bodyPr wrap="none" anchor="ctr"/>
          <a:lstStyle/>
          <a:p>
            <a:endParaRPr lang="ru-RU"/>
          </a:p>
        </p:txBody>
      </p:sp>
      <p:sp>
        <p:nvSpPr>
          <p:cNvPr id="56342" name="AutoShape 23"/>
          <p:cNvSpPr>
            <a:spLocks noChangeArrowheads="1"/>
          </p:cNvSpPr>
          <p:nvPr/>
        </p:nvSpPr>
        <p:spPr bwMode="auto">
          <a:xfrm>
            <a:off x="4114800" y="5638800"/>
            <a:ext cx="457200" cy="609600"/>
          </a:xfrm>
          <a:custGeom>
            <a:avLst/>
            <a:gdLst>
              <a:gd name="T0" fmla="*/ 153628669 w 21600"/>
              <a:gd name="T1" fmla="*/ 0 h 21600"/>
              <a:gd name="T2" fmla="*/ 0 w 21600"/>
              <a:gd name="T3" fmla="*/ 242771193 h 21600"/>
              <a:gd name="T4" fmla="*/ 153628669 w 21600"/>
              <a:gd name="T5" fmla="*/ 485542386 h 21600"/>
              <a:gd name="T6" fmla="*/ 204838141 w 21600"/>
              <a:gd name="T7" fmla="*/ 24277119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p:spPr>
        <p:txBody>
          <a:bodyPr wrap="none" anchor="ctr"/>
          <a:lstStyle/>
          <a:p>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fontAlgn="auto">
              <a:spcAft>
                <a:spcPts val="0"/>
              </a:spcAft>
              <a:defRPr/>
            </a:pPr>
            <a:r>
              <a:rPr lang="ru-RU" b="1" smtClean="0">
                <a:solidFill>
                  <a:srgbClr val="FF0000"/>
                </a:solidFill>
              </a:rPr>
              <a:t>Разумный эгоизм</a:t>
            </a:r>
          </a:p>
        </p:txBody>
      </p:sp>
      <p:sp>
        <p:nvSpPr>
          <p:cNvPr id="11267" name="Rectangle 3"/>
          <p:cNvSpPr>
            <a:spLocks noGrp="1" noChangeArrowheads="1"/>
          </p:cNvSpPr>
          <p:nvPr>
            <p:ph type="body" idx="1"/>
          </p:nvPr>
        </p:nvSpPr>
        <p:spPr/>
        <p:txBody>
          <a:bodyPr>
            <a:normAutofit lnSpcReduction="10000"/>
          </a:bodyPr>
          <a:lstStyle/>
          <a:p>
            <a:pPr marL="365760" indent="-283464" algn="ctr" fontAlgn="auto">
              <a:lnSpc>
                <a:spcPct val="90000"/>
              </a:lnSpc>
              <a:spcAft>
                <a:spcPts val="0"/>
              </a:spcAft>
              <a:buFont typeface="Wingdings" pitchFamily="2" charset="2"/>
              <a:buNone/>
              <a:defRPr/>
            </a:pPr>
            <a:r>
              <a:rPr lang="ru-RU" smtClean="0"/>
              <a:t>		</a:t>
            </a:r>
            <a:r>
              <a:rPr lang="ru-RU" smtClean="0">
                <a:solidFill>
                  <a:srgbClr val="000066"/>
                </a:solidFill>
              </a:rPr>
              <a:t>Актуализация любви к себе, осознание своих собственных потребностей и интересов как подход к активизации  личностных ресурсов подростков и побуждения к деятельности. Обеспечение ее целенаправленности  и  организованности через рационализацию для выживания и достойного существования в окружающей их действительности</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descr="Large confetti"/>
          <p:cNvSpPr>
            <a:spLocks noGrp="1" noChangeArrowheads="1"/>
          </p:cNvSpPr>
          <p:nvPr>
            <p:ph type="title"/>
          </p:nvPr>
        </p:nvSpPr>
        <p:spPr>
          <a:xfrm>
            <a:off x="1093788" y="284163"/>
            <a:ext cx="7772400" cy="1143000"/>
          </a:xfrm>
        </p:spPr>
        <p:txBody>
          <a:bodyPr/>
          <a:lstStyle/>
          <a:p>
            <a:pPr algn="ctr" fontAlgn="auto">
              <a:spcAft>
                <a:spcPts val="0"/>
              </a:spcAft>
              <a:defRPr/>
            </a:pPr>
            <a:r>
              <a:rPr lang="ru-RU" b="1" dirty="0" smtClean="0">
                <a:solidFill>
                  <a:srgbClr val="000066"/>
                </a:solidFill>
                <a:latin typeface="Arial" pitchFamily="34" charset="0"/>
              </a:rPr>
              <a:t>Базис</a:t>
            </a:r>
          </a:p>
        </p:txBody>
      </p:sp>
      <p:sp>
        <p:nvSpPr>
          <p:cNvPr id="65538" name="Rectangle 5"/>
          <p:cNvSpPr>
            <a:spLocks noChangeArrowheads="1"/>
          </p:cNvSpPr>
          <p:nvPr/>
        </p:nvSpPr>
        <p:spPr bwMode="auto">
          <a:xfrm>
            <a:off x="228600" y="1905000"/>
            <a:ext cx="6553200" cy="914400"/>
          </a:xfrm>
          <a:prstGeom prst="rect">
            <a:avLst/>
          </a:prstGeom>
          <a:solidFill>
            <a:srgbClr val="B3ED4B"/>
          </a:solidFill>
          <a:ln w="9525">
            <a:solidFill>
              <a:schemeClr val="tx1"/>
            </a:solidFill>
            <a:miter lim="800000"/>
            <a:headEnd/>
            <a:tailEnd/>
          </a:ln>
        </p:spPr>
        <p:txBody>
          <a:bodyPr wrap="none" anchor="ctr"/>
          <a:lstStyle/>
          <a:p>
            <a:endParaRPr lang="ru-RU">
              <a:latin typeface="Corbel" pitchFamily="34" charset="0"/>
            </a:endParaRPr>
          </a:p>
        </p:txBody>
      </p:sp>
      <p:sp>
        <p:nvSpPr>
          <p:cNvPr id="65539" name="Text Box 6"/>
          <p:cNvSpPr txBox="1">
            <a:spLocks noChangeArrowheads="1"/>
          </p:cNvSpPr>
          <p:nvPr/>
        </p:nvSpPr>
        <p:spPr bwMode="auto">
          <a:xfrm>
            <a:off x="609600" y="1828800"/>
            <a:ext cx="6324600" cy="946150"/>
          </a:xfrm>
          <a:prstGeom prst="rect">
            <a:avLst/>
          </a:prstGeom>
          <a:noFill/>
          <a:ln w="9525">
            <a:noFill/>
            <a:miter lim="800000"/>
            <a:headEnd/>
            <a:tailEnd/>
          </a:ln>
        </p:spPr>
        <p:txBody>
          <a:bodyPr>
            <a:spAutoFit/>
          </a:bodyPr>
          <a:lstStyle/>
          <a:p>
            <a:pPr>
              <a:spcBef>
                <a:spcPct val="50000"/>
              </a:spcBef>
            </a:pPr>
            <a:r>
              <a:rPr lang="ru-RU" sz="2800" b="1">
                <a:latin typeface="Times New Roman" pitchFamily="18" charset="0"/>
              </a:rPr>
              <a:t>Выживание посредством собственных ресурсов</a:t>
            </a:r>
          </a:p>
        </p:txBody>
      </p:sp>
      <p:sp>
        <p:nvSpPr>
          <p:cNvPr id="65540" name="Rectangle 7"/>
          <p:cNvSpPr>
            <a:spLocks noChangeArrowheads="1"/>
          </p:cNvSpPr>
          <p:nvPr/>
        </p:nvSpPr>
        <p:spPr bwMode="auto">
          <a:xfrm>
            <a:off x="228600" y="2971800"/>
            <a:ext cx="6934200" cy="838200"/>
          </a:xfrm>
          <a:prstGeom prst="rect">
            <a:avLst/>
          </a:prstGeom>
          <a:solidFill>
            <a:srgbClr val="F6A942"/>
          </a:solidFill>
          <a:ln w="9525">
            <a:solidFill>
              <a:schemeClr val="tx1"/>
            </a:solidFill>
            <a:miter lim="800000"/>
            <a:headEnd/>
            <a:tailEnd/>
          </a:ln>
        </p:spPr>
        <p:txBody>
          <a:bodyPr wrap="none" anchor="ctr"/>
          <a:lstStyle/>
          <a:p>
            <a:endParaRPr lang="ru-RU">
              <a:latin typeface="Corbel" pitchFamily="34" charset="0"/>
            </a:endParaRPr>
          </a:p>
        </p:txBody>
      </p:sp>
      <p:sp>
        <p:nvSpPr>
          <p:cNvPr id="65541" name="Text Box 8"/>
          <p:cNvSpPr txBox="1">
            <a:spLocks noChangeArrowheads="1"/>
          </p:cNvSpPr>
          <p:nvPr/>
        </p:nvSpPr>
        <p:spPr bwMode="auto">
          <a:xfrm>
            <a:off x="609600" y="2895600"/>
            <a:ext cx="6553200" cy="946150"/>
          </a:xfrm>
          <a:prstGeom prst="rect">
            <a:avLst/>
          </a:prstGeom>
          <a:noFill/>
          <a:ln w="9525">
            <a:noFill/>
            <a:miter lim="800000"/>
            <a:headEnd/>
            <a:tailEnd/>
          </a:ln>
        </p:spPr>
        <p:txBody>
          <a:bodyPr>
            <a:spAutoFit/>
          </a:bodyPr>
          <a:lstStyle/>
          <a:p>
            <a:pPr>
              <a:spcBef>
                <a:spcPct val="50000"/>
              </a:spcBef>
            </a:pPr>
            <a:r>
              <a:rPr lang="ru-RU" sz="2800" b="1">
                <a:latin typeface="Times New Roman" pitchFamily="18" charset="0"/>
              </a:rPr>
              <a:t>Самозащита – самая понятная и привычная стратегия поведения</a:t>
            </a:r>
          </a:p>
        </p:txBody>
      </p:sp>
      <p:sp>
        <p:nvSpPr>
          <p:cNvPr id="65542" name="Rectangle 9"/>
          <p:cNvSpPr>
            <a:spLocks noChangeArrowheads="1"/>
          </p:cNvSpPr>
          <p:nvPr/>
        </p:nvSpPr>
        <p:spPr bwMode="auto">
          <a:xfrm>
            <a:off x="228600" y="3962400"/>
            <a:ext cx="7772400" cy="838200"/>
          </a:xfrm>
          <a:prstGeom prst="rect">
            <a:avLst/>
          </a:prstGeom>
          <a:solidFill>
            <a:srgbClr val="49F3EF"/>
          </a:solidFill>
          <a:ln w="9525">
            <a:solidFill>
              <a:schemeClr val="tx1"/>
            </a:solidFill>
            <a:miter lim="800000"/>
            <a:headEnd/>
            <a:tailEnd/>
          </a:ln>
        </p:spPr>
        <p:txBody>
          <a:bodyPr wrap="none" anchor="ctr"/>
          <a:lstStyle/>
          <a:p>
            <a:endParaRPr lang="ru-RU">
              <a:latin typeface="Corbel" pitchFamily="34" charset="0"/>
            </a:endParaRPr>
          </a:p>
        </p:txBody>
      </p:sp>
      <p:sp>
        <p:nvSpPr>
          <p:cNvPr id="65543" name="Text Box 10"/>
          <p:cNvSpPr txBox="1">
            <a:spLocks noChangeArrowheads="1"/>
          </p:cNvSpPr>
          <p:nvPr/>
        </p:nvSpPr>
        <p:spPr bwMode="auto">
          <a:xfrm>
            <a:off x="762000" y="3886200"/>
            <a:ext cx="7162800" cy="946150"/>
          </a:xfrm>
          <a:prstGeom prst="rect">
            <a:avLst/>
          </a:prstGeom>
          <a:noFill/>
          <a:ln w="9525">
            <a:noFill/>
            <a:miter lim="800000"/>
            <a:headEnd/>
            <a:tailEnd/>
          </a:ln>
        </p:spPr>
        <p:txBody>
          <a:bodyPr>
            <a:spAutoFit/>
          </a:bodyPr>
          <a:lstStyle/>
          <a:p>
            <a:pPr>
              <a:spcBef>
                <a:spcPct val="50000"/>
              </a:spcBef>
            </a:pPr>
            <a:r>
              <a:rPr lang="ru-RU" sz="2800" b="1">
                <a:latin typeface="Times New Roman" pitchFamily="18" charset="0"/>
              </a:rPr>
              <a:t>Жизненный опыт, приобретенный методом проб и ошибок</a:t>
            </a:r>
          </a:p>
        </p:txBody>
      </p:sp>
      <p:sp>
        <p:nvSpPr>
          <p:cNvPr id="65544" name="Rectangle 11"/>
          <p:cNvSpPr>
            <a:spLocks noChangeArrowheads="1"/>
          </p:cNvSpPr>
          <p:nvPr/>
        </p:nvSpPr>
        <p:spPr bwMode="auto">
          <a:xfrm>
            <a:off x="228600" y="4953000"/>
            <a:ext cx="8229600" cy="762000"/>
          </a:xfrm>
          <a:prstGeom prst="rect">
            <a:avLst/>
          </a:prstGeom>
          <a:solidFill>
            <a:srgbClr val="50A7E8"/>
          </a:solidFill>
          <a:ln w="9525">
            <a:solidFill>
              <a:schemeClr val="tx1"/>
            </a:solidFill>
            <a:miter lim="800000"/>
            <a:headEnd/>
            <a:tailEnd/>
          </a:ln>
        </p:spPr>
        <p:txBody>
          <a:bodyPr wrap="none" anchor="ctr"/>
          <a:lstStyle/>
          <a:p>
            <a:endParaRPr lang="ru-RU">
              <a:latin typeface="Corbel" pitchFamily="34" charset="0"/>
            </a:endParaRPr>
          </a:p>
        </p:txBody>
      </p:sp>
      <p:sp>
        <p:nvSpPr>
          <p:cNvPr id="65545" name="Text Box 12"/>
          <p:cNvSpPr txBox="1">
            <a:spLocks noChangeArrowheads="1"/>
          </p:cNvSpPr>
          <p:nvPr/>
        </p:nvSpPr>
        <p:spPr bwMode="auto">
          <a:xfrm>
            <a:off x="533400" y="4800600"/>
            <a:ext cx="7696200" cy="946150"/>
          </a:xfrm>
          <a:prstGeom prst="rect">
            <a:avLst/>
          </a:prstGeom>
          <a:noFill/>
          <a:ln w="9525">
            <a:noFill/>
            <a:miter lim="800000"/>
            <a:headEnd/>
            <a:tailEnd/>
          </a:ln>
        </p:spPr>
        <p:txBody>
          <a:bodyPr>
            <a:spAutoFit/>
          </a:bodyPr>
          <a:lstStyle/>
          <a:p>
            <a:pPr>
              <a:spcBef>
                <a:spcPct val="50000"/>
              </a:spcBef>
            </a:pPr>
            <a:r>
              <a:rPr lang="ru-RU" sz="2800" b="1">
                <a:latin typeface="Times New Roman" pitchFamily="18" charset="0"/>
              </a:rPr>
              <a:t>Конкретность, прагматичность в мышлении и поступках</a:t>
            </a:r>
          </a:p>
        </p:txBody>
      </p:sp>
      <p:sp>
        <p:nvSpPr>
          <p:cNvPr id="65546" name="Rectangle 13"/>
          <p:cNvSpPr>
            <a:spLocks noChangeArrowheads="1"/>
          </p:cNvSpPr>
          <p:nvPr/>
        </p:nvSpPr>
        <p:spPr bwMode="auto">
          <a:xfrm>
            <a:off x="228600" y="5867400"/>
            <a:ext cx="8458200" cy="762000"/>
          </a:xfrm>
          <a:prstGeom prst="rect">
            <a:avLst/>
          </a:prstGeom>
          <a:solidFill>
            <a:srgbClr val="C7C771"/>
          </a:solidFill>
          <a:ln w="9525">
            <a:solidFill>
              <a:schemeClr val="tx1"/>
            </a:solidFill>
            <a:miter lim="800000"/>
            <a:headEnd/>
            <a:tailEnd/>
          </a:ln>
        </p:spPr>
        <p:txBody>
          <a:bodyPr wrap="none" anchor="ctr"/>
          <a:lstStyle/>
          <a:p>
            <a:pPr algn="ctr"/>
            <a:endParaRPr lang="ru-RU" sz="2400">
              <a:solidFill>
                <a:srgbClr val="063B46"/>
              </a:solidFill>
              <a:latin typeface="Times New Roman" pitchFamily="18" charset="0"/>
            </a:endParaRPr>
          </a:p>
        </p:txBody>
      </p:sp>
      <p:sp>
        <p:nvSpPr>
          <p:cNvPr id="65547" name="Text Box 14"/>
          <p:cNvSpPr txBox="1">
            <a:spLocks noChangeArrowheads="1"/>
          </p:cNvSpPr>
          <p:nvPr/>
        </p:nvSpPr>
        <p:spPr bwMode="auto">
          <a:xfrm>
            <a:off x="457200" y="5715000"/>
            <a:ext cx="8686800" cy="946150"/>
          </a:xfrm>
          <a:prstGeom prst="rect">
            <a:avLst/>
          </a:prstGeom>
          <a:noFill/>
          <a:ln w="9525">
            <a:noFill/>
            <a:miter lim="800000"/>
            <a:headEnd/>
            <a:tailEnd/>
          </a:ln>
        </p:spPr>
        <p:txBody>
          <a:bodyPr>
            <a:spAutoFit/>
          </a:bodyPr>
          <a:lstStyle/>
          <a:p>
            <a:pPr>
              <a:spcBef>
                <a:spcPct val="50000"/>
              </a:spcBef>
            </a:pPr>
            <a:r>
              <a:rPr lang="ru-RU" sz="2800" b="1" dirty="0">
                <a:latin typeface="Times New Roman" pitchFamily="18" charset="0"/>
              </a:rPr>
              <a:t>Интеграция профилактики </a:t>
            </a:r>
            <a:r>
              <a:rPr lang="ru-RU" sz="2800" b="1" dirty="0" smtClean="0">
                <a:latin typeface="Times New Roman" pitchFamily="18" charset="0"/>
              </a:rPr>
              <a:t>АП в </a:t>
            </a:r>
            <a:r>
              <a:rPr lang="ru-RU" sz="2800" b="1" dirty="0">
                <a:latin typeface="Times New Roman" pitchFamily="18" charset="0"/>
              </a:rPr>
              <a:t>жизнедеятельность ребенка, его потребности.</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1259632" y="729466"/>
            <a:ext cx="7704856" cy="3970318"/>
          </a:xfrm>
          <a:prstGeom prst="rect">
            <a:avLst/>
          </a:prstGeom>
          <a:noFill/>
          <a:ln w="9525">
            <a:noFill/>
            <a:miter lim="800000"/>
            <a:headEnd/>
            <a:tailEnd/>
          </a:ln>
        </p:spPr>
        <p:txBody>
          <a:bodyPr wrap="square" anchor="ctr">
            <a:spAutoFit/>
          </a:bodyPr>
          <a:lstStyle/>
          <a:p>
            <a:pPr algn="ctr"/>
            <a:r>
              <a:rPr lang="ru-RU" sz="3600" dirty="0">
                <a:solidFill>
                  <a:srgbClr val="002060"/>
                </a:solidFill>
              </a:rPr>
              <a:t>Мышление и чувства - функции, которые человек может осознанно контролировать (в определенной степени). </a:t>
            </a:r>
          </a:p>
          <a:p>
            <a:pPr algn="ctr"/>
            <a:r>
              <a:rPr lang="ru-RU" sz="3600" dirty="0">
                <a:solidFill>
                  <a:srgbClr val="002060"/>
                </a:solidFill>
              </a:rPr>
              <a:t/>
            </a:r>
            <a:br>
              <a:rPr lang="ru-RU" sz="3600" dirty="0">
                <a:solidFill>
                  <a:srgbClr val="002060"/>
                </a:solidFill>
              </a:rPr>
            </a:br>
            <a:r>
              <a:rPr lang="ru-RU" sz="3600" dirty="0">
                <a:solidFill>
                  <a:srgbClr val="002060"/>
                </a:solidFill>
              </a:rPr>
              <a:t>Ощущение и интуиция - функции спонтанные.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ChangeArrowheads="1"/>
          </p:cNvSpPr>
          <p:nvPr/>
        </p:nvSpPr>
        <p:spPr bwMode="auto">
          <a:xfrm>
            <a:off x="1219200" y="457200"/>
            <a:ext cx="7315200" cy="946150"/>
          </a:xfrm>
          <a:prstGeom prst="rect">
            <a:avLst/>
          </a:prstGeom>
          <a:noFill/>
          <a:ln w="9525">
            <a:noFill/>
            <a:miter lim="800000"/>
            <a:headEnd/>
            <a:tailEnd/>
          </a:ln>
        </p:spPr>
        <p:txBody>
          <a:bodyPr>
            <a:spAutoFit/>
          </a:bodyPr>
          <a:lstStyle/>
          <a:p>
            <a:pPr algn="ctr"/>
            <a:r>
              <a:rPr lang="ru-RU" sz="2800" b="1">
                <a:solidFill>
                  <a:srgbClr val="000066"/>
                </a:solidFill>
                <a:latin typeface="Corbel" pitchFamily="34" charset="0"/>
              </a:rPr>
              <a:t>Биопсихосоциальная модель самозащиты психического здоровья</a:t>
            </a:r>
          </a:p>
        </p:txBody>
      </p:sp>
      <p:sp>
        <p:nvSpPr>
          <p:cNvPr id="68610" name="AutoShape 3"/>
          <p:cNvSpPr>
            <a:spLocks noChangeArrowheads="1"/>
          </p:cNvSpPr>
          <p:nvPr/>
        </p:nvSpPr>
        <p:spPr bwMode="auto">
          <a:xfrm>
            <a:off x="533400" y="1524000"/>
            <a:ext cx="8305800" cy="4343400"/>
          </a:xfrm>
          <a:prstGeom prst="triangle">
            <a:avLst>
              <a:gd name="adj" fmla="val 49713"/>
            </a:avLst>
          </a:prstGeom>
          <a:solidFill>
            <a:srgbClr val="CCECFF"/>
          </a:solidFill>
          <a:ln w="9525">
            <a:solidFill>
              <a:schemeClr val="tx1"/>
            </a:solidFill>
            <a:miter lim="800000"/>
            <a:headEnd/>
            <a:tailEnd/>
          </a:ln>
        </p:spPr>
        <p:txBody>
          <a:bodyPr wrap="none" anchor="ctr"/>
          <a:lstStyle/>
          <a:p>
            <a:pPr algn="ctr"/>
            <a:endParaRPr lang="ru-RU" sz="2000">
              <a:latin typeface="Times New Roman" pitchFamily="18" charset="0"/>
            </a:endParaRPr>
          </a:p>
        </p:txBody>
      </p:sp>
      <p:sp>
        <p:nvSpPr>
          <p:cNvPr id="68611" name="Text Box 4"/>
          <p:cNvSpPr txBox="1">
            <a:spLocks noChangeArrowheads="1"/>
          </p:cNvSpPr>
          <p:nvPr/>
        </p:nvSpPr>
        <p:spPr bwMode="auto">
          <a:xfrm>
            <a:off x="2057400" y="4191000"/>
            <a:ext cx="5181600" cy="427038"/>
          </a:xfrm>
          <a:prstGeom prst="rect">
            <a:avLst/>
          </a:prstGeom>
          <a:solidFill>
            <a:srgbClr val="CCFFFF"/>
          </a:solidFill>
          <a:ln w="9525">
            <a:noFill/>
            <a:miter lim="800000"/>
            <a:headEnd/>
            <a:tailEnd/>
          </a:ln>
        </p:spPr>
        <p:txBody>
          <a:bodyPr>
            <a:spAutoFit/>
          </a:bodyPr>
          <a:lstStyle/>
          <a:p>
            <a:pPr algn="ctr">
              <a:spcBef>
                <a:spcPct val="50000"/>
              </a:spcBef>
            </a:pPr>
            <a:r>
              <a:rPr lang="ru-RU" sz="2200" b="1">
                <a:solidFill>
                  <a:srgbClr val="000066"/>
                </a:solidFill>
                <a:latin typeface="Times New Roman" pitchFamily="18" charset="0"/>
              </a:rPr>
              <a:t>здоровьесберегающее поведение</a:t>
            </a:r>
          </a:p>
        </p:txBody>
      </p:sp>
      <p:sp>
        <p:nvSpPr>
          <p:cNvPr id="68612" name="Text Box 5"/>
          <p:cNvSpPr txBox="1">
            <a:spLocks noChangeArrowheads="1"/>
          </p:cNvSpPr>
          <p:nvPr/>
        </p:nvSpPr>
        <p:spPr bwMode="auto">
          <a:xfrm>
            <a:off x="1752600" y="4648200"/>
            <a:ext cx="5867400" cy="427038"/>
          </a:xfrm>
          <a:prstGeom prst="rect">
            <a:avLst/>
          </a:prstGeom>
          <a:solidFill>
            <a:srgbClr val="FFCC99"/>
          </a:solidFill>
          <a:ln w="9525">
            <a:noFill/>
            <a:miter lim="800000"/>
            <a:headEnd/>
            <a:tailEnd/>
          </a:ln>
        </p:spPr>
        <p:txBody>
          <a:bodyPr>
            <a:spAutoFit/>
          </a:bodyPr>
          <a:lstStyle/>
          <a:p>
            <a:pPr algn="ctr">
              <a:spcBef>
                <a:spcPct val="50000"/>
              </a:spcBef>
            </a:pPr>
            <a:r>
              <a:rPr lang="ru-RU" sz="2200" b="1">
                <a:solidFill>
                  <a:srgbClr val="000066"/>
                </a:solidFill>
                <a:latin typeface="Times New Roman" pitchFamily="18" charset="0"/>
              </a:rPr>
              <a:t>самозащита</a:t>
            </a:r>
          </a:p>
        </p:txBody>
      </p:sp>
      <p:sp>
        <p:nvSpPr>
          <p:cNvPr id="68613" name="Text Box 6"/>
          <p:cNvSpPr txBox="1">
            <a:spLocks noChangeArrowheads="1"/>
          </p:cNvSpPr>
          <p:nvPr/>
        </p:nvSpPr>
        <p:spPr bwMode="auto">
          <a:xfrm>
            <a:off x="1371600" y="5029200"/>
            <a:ext cx="6629400" cy="427038"/>
          </a:xfrm>
          <a:prstGeom prst="rect">
            <a:avLst/>
          </a:prstGeom>
          <a:solidFill>
            <a:srgbClr val="FFFFCC"/>
          </a:solidFill>
          <a:ln w="9525">
            <a:noFill/>
            <a:miter lim="800000"/>
            <a:headEnd/>
            <a:tailEnd/>
          </a:ln>
        </p:spPr>
        <p:txBody>
          <a:bodyPr>
            <a:spAutoFit/>
          </a:bodyPr>
          <a:lstStyle/>
          <a:p>
            <a:pPr algn="ctr">
              <a:spcBef>
                <a:spcPct val="50000"/>
              </a:spcBef>
            </a:pPr>
            <a:r>
              <a:rPr lang="ru-RU" sz="2200" b="1">
                <a:solidFill>
                  <a:srgbClr val="000066"/>
                </a:solidFill>
                <a:latin typeface="Times New Roman" pitchFamily="18" charset="0"/>
              </a:rPr>
              <a:t>разумный эгоизм</a:t>
            </a:r>
          </a:p>
        </p:txBody>
      </p:sp>
      <p:sp>
        <p:nvSpPr>
          <p:cNvPr id="68614" name="Text Box 7"/>
          <p:cNvSpPr txBox="1">
            <a:spLocks noChangeArrowheads="1"/>
          </p:cNvSpPr>
          <p:nvPr/>
        </p:nvSpPr>
        <p:spPr bwMode="auto">
          <a:xfrm>
            <a:off x="990600" y="5410200"/>
            <a:ext cx="7391400" cy="427038"/>
          </a:xfrm>
          <a:prstGeom prst="rect">
            <a:avLst/>
          </a:prstGeom>
          <a:solidFill>
            <a:srgbClr val="CCFF99"/>
          </a:solidFill>
          <a:ln w="9525">
            <a:noFill/>
            <a:miter lim="800000"/>
            <a:headEnd/>
            <a:tailEnd/>
          </a:ln>
        </p:spPr>
        <p:txBody>
          <a:bodyPr>
            <a:spAutoFit/>
          </a:bodyPr>
          <a:lstStyle/>
          <a:p>
            <a:pPr algn="ctr"/>
            <a:r>
              <a:rPr lang="ru-RU" sz="2200" b="1">
                <a:solidFill>
                  <a:srgbClr val="000066"/>
                </a:solidFill>
                <a:latin typeface="Times New Roman" pitchFamily="18" charset="0"/>
              </a:rPr>
              <a:t>потребности и ресурсы</a:t>
            </a:r>
          </a:p>
        </p:txBody>
      </p:sp>
      <p:sp>
        <p:nvSpPr>
          <p:cNvPr id="68615" name="Line 8"/>
          <p:cNvSpPr>
            <a:spLocks noChangeShapeType="1"/>
          </p:cNvSpPr>
          <p:nvPr/>
        </p:nvSpPr>
        <p:spPr bwMode="auto">
          <a:xfrm flipV="1">
            <a:off x="755650" y="2276475"/>
            <a:ext cx="0" cy="3124200"/>
          </a:xfrm>
          <a:prstGeom prst="line">
            <a:avLst/>
          </a:prstGeom>
          <a:noFill/>
          <a:ln w="25400">
            <a:solidFill>
              <a:schemeClr val="accent2"/>
            </a:solidFill>
            <a:round/>
            <a:headEnd/>
            <a:tailEnd type="triangle" w="med" len="med"/>
          </a:ln>
        </p:spPr>
        <p:txBody>
          <a:bodyPr/>
          <a:lstStyle/>
          <a:p>
            <a:endParaRPr lang="ru-RU"/>
          </a:p>
        </p:txBody>
      </p:sp>
      <p:sp>
        <p:nvSpPr>
          <p:cNvPr id="68616" name="Text Box 9"/>
          <p:cNvSpPr txBox="1">
            <a:spLocks noChangeArrowheads="1"/>
          </p:cNvSpPr>
          <p:nvPr/>
        </p:nvSpPr>
        <p:spPr bwMode="auto">
          <a:xfrm>
            <a:off x="3657600" y="2743200"/>
            <a:ext cx="2057400" cy="701675"/>
          </a:xfrm>
          <a:prstGeom prst="rect">
            <a:avLst/>
          </a:prstGeom>
          <a:solidFill>
            <a:srgbClr val="FAFDC7"/>
          </a:solidFill>
          <a:ln w="9525">
            <a:noFill/>
            <a:miter lim="800000"/>
            <a:headEnd/>
            <a:tailEnd/>
          </a:ln>
        </p:spPr>
        <p:txBody>
          <a:bodyPr>
            <a:spAutoFit/>
          </a:bodyPr>
          <a:lstStyle/>
          <a:p>
            <a:pPr algn="ctr">
              <a:spcBef>
                <a:spcPct val="50000"/>
              </a:spcBef>
            </a:pPr>
            <a:r>
              <a:rPr lang="ru-RU" sz="2000" b="1">
                <a:solidFill>
                  <a:srgbClr val="0000CC"/>
                </a:solidFill>
                <a:latin typeface="Times New Roman" pitchFamily="18" charset="0"/>
              </a:rPr>
              <a:t>восстановление со-знания</a:t>
            </a:r>
            <a:r>
              <a:rPr lang="ru-RU">
                <a:latin typeface="Verdana" pitchFamily="34" charset="0"/>
              </a:rPr>
              <a:t> </a:t>
            </a:r>
          </a:p>
        </p:txBody>
      </p:sp>
      <p:sp>
        <p:nvSpPr>
          <p:cNvPr id="68617" name="Rectangle 10"/>
          <p:cNvSpPr>
            <a:spLocks noChangeArrowheads="1"/>
          </p:cNvSpPr>
          <p:nvPr/>
        </p:nvSpPr>
        <p:spPr bwMode="auto">
          <a:xfrm>
            <a:off x="2819400" y="3429000"/>
            <a:ext cx="3581400" cy="711200"/>
          </a:xfrm>
          <a:prstGeom prst="rect">
            <a:avLst/>
          </a:prstGeom>
          <a:solidFill>
            <a:schemeClr val="folHlink"/>
          </a:solidFill>
          <a:ln w="9525">
            <a:solidFill>
              <a:srgbClr val="FFEFFF"/>
            </a:solidFill>
            <a:miter lim="800000"/>
            <a:headEnd/>
            <a:tailEnd/>
          </a:ln>
        </p:spPr>
        <p:txBody>
          <a:bodyPr>
            <a:spAutoFit/>
          </a:bodyPr>
          <a:lstStyle/>
          <a:p>
            <a:pPr algn="ctr"/>
            <a:r>
              <a:rPr lang="ru-RU" sz="2000" b="1">
                <a:solidFill>
                  <a:srgbClr val="000066"/>
                </a:solidFill>
                <a:latin typeface="Times New Roman" pitchFamily="18" charset="0"/>
              </a:rPr>
              <a:t>расширение пространства                                     </a:t>
            </a:r>
          </a:p>
          <a:p>
            <a:pPr algn="ctr"/>
            <a:r>
              <a:rPr lang="ru-RU" sz="2000" b="1">
                <a:solidFill>
                  <a:srgbClr val="000066"/>
                </a:solidFill>
                <a:latin typeface="Times New Roman" pitchFamily="18" charset="0"/>
              </a:rPr>
              <a:t>осознанного проживания</a:t>
            </a:r>
          </a:p>
        </p:txBody>
      </p:sp>
      <p:sp>
        <p:nvSpPr>
          <p:cNvPr id="68618" name="WordArt 13"/>
          <p:cNvSpPr>
            <a:spLocks noChangeArrowheads="1" noChangeShapeType="1" noTextEdit="1"/>
          </p:cNvSpPr>
          <p:nvPr/>
        </p:nvSpPr>
        <p:spPr bwMode="auto">
          <a:xfrm rot="5400000">
            <a:off x="7107238" y="3198813"/>
            <a:ext cx="2943225" cy="523875"/>
          </a:xfrm>
          <a:prstGeom prst="rect">
            <a:avLst/>
          </a:prstGeom>
        </p:spPr>
        <p:txBody>
          <a:bodyPr vert="wordArtVert" wrap="none" fromWordArt="1">
            <a:prstTxWarp prst="textPlain">
              <a:avLst>
                <a:gd name="adj" fmla="val 50000"/>
              </a:avLst>
            </a:prstTxWarp>
          </a:bodyPr>
          <a:lstStyle/>
          <a:p>
            <a:pPr algn="ctr" fontAlgn="auto"/>
            <a:r>
              <a:rPr lang="ru-RU" sz="3600" i="1" kern="10">
                <a:ln w="9525">
                  <a:solidFill>
                    <a:srgbClr val="800000"/>
                  </a:solidFill>
                  <a:round/>
                  <a:headEnd/>
                  <a:tailEnd/>
                </a:ln>
                <a:solidFill>
                  <a:srgbClr val="800000"/>
                </a:solidFill>
                <a:effectLst>
                  <a:outerShdw dist="35921" dir="2700000" algn="ctr" rotWithShape="0">
                    <a:srgbClr val="B2B2B2">
                      <a:alpha val="79999"/>
                    </a:srgbClr>
                  </a:outerShdw>
                </a:effectLst>
                <a:latin typeface="Arial"/>
                <a:cs typeface="Arial"/>
              </a:rPr>
              <a:t>компетенции</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59632" y="404664"/>
            <a:ext cx="7499350" cy="4800600"/>
          </a:xfrm>
        </p:spPr>
        <p:txBody>
          <a:bodyPr/>
          <a:lstStyle/>
          <a:p>
            <a:r>
              <a:rPr lang="ru-RU" sz="2800" dirty="0" smtClean="0"/>
              <a:t>Первоочередной задачей противодействия асоциального поведения является </a:t>
            </a:r>
            <a:r>
              <a:rPr lang="ru-RU" sz="2800" b="1" dirty="0" smtClean="0"/>
              <a:t>преодоление его отрицания, поверхностного, декларативного отношения и смена деструктивных стратегий адаптации к условиям жизни на позитивные, конструктивные, способствующие успеху</a:t>
            </a:r>
            <a:r>
              <a:rPr lang="ru-RU" sz="2800" dirty="0" smtClean="0"/>
              <a:t>. </a:t>
            </a:r>
          </a:p>
          <a:p>
            <a:r>
              <a:rPr lang="ru-RU" sz="2800" dirty="0" smtClean="0"/>
              <a:t>Преодоление указанного отрицания представляется возможным на основе технологии С.Н.Зайцева </a:t>
            </a:r>
            <a:r>
              <a:rPr lang="ru-RU" sz="2800" dirty="0" smtClean="0"/>
              <a:t>, </a:t>
            </a:r>
            <a:r>
              <a:rPr lang="ru-RU" sz="2800" dirty="0" smtClean="0"/>
              <a:t>который предлагается нами в качестве единой стратегии профилактики асоциального поведения. </a:t>
            </a:r>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332656"/>
            <a:ext cx="7776864" cy="6525344"/>
          </a:xfrm>
        </p:spPr>
        <p:txBody>
          <a:bodyPr>
            <a:normAutofit fontScale="32500" lnSpcReduction="20000"/>
          </a:bodyPr>
          <a:lstStyle/>
          <a:p>
            <a:pPr>
              <a:buNone/>
            </a:pPr>
            <a:endParaRPr lang="ru-RU" sz="2500" b="1" dirty="0" smtClean="0"/>
          </a:p>
          <a:p>
            <a:pPr>
              <a:buNone/>
            </a:pPr>
            <a:r>
              <a:rPr lang="ru-RU" sz="7400" b="1" dirty="0" smtClean="0"/>
              <a:t>1</a:t>
            </a:r>
            <a:r>
              <a:rPr lang="ru-RU" sz="7400" b="1" dirty="0" smtClean="0">
                <a:solidFill>
                  <a:srgbClr val="FF0000"/>
                </a:solidFill>
              </a:rPr>
              <a:t>.Осознание</a:t>
            </a:r>
            <a:r>
              <a:rPr lang="ru-RU" sz="7400" b="1" dirty="0" smtClean="0"/>
              <a:t> проблемы через </a:t>
            </a:r>
            <a:r>
              <a:rPr lang="ru-RU" sz="7400" b="1" dirty="0" smtClean="0">
                <a:solidFill>
                  <a:srgbClr val="FF0000"/>
                </a:solidFill>
              </a:rPr>
              <a:t>повторение</a:t>
            </a:r>
            <a:r>
              <a:rPr lang="ru-RU" sz="7400" b="1" dirty="0" smtClean="0"/>
              <a:t> симптомов и их взаимосвязей.</a:t>
            </a:r>
          </a:p>
          <a:p>
            <a:pPr>
              <a:buNone/>
            </a:pPr>
            <a:r>
              <a:rPr lang="ru-RU" sz="7400" b="1" dirty="0" smtClean="0"/>
              <a:t>2.</a:t>
            </a:r>
            <a:r>
              <a:rPr lang="ru-RU" sz="7400" b="1" dirty="0" smtClean="0">
                <a:solidFill>
                  <a:srgbClr val="FF0000"/>
                </a:solidFill>
              </a:rPr>
              <a:t>Дистанцирование</a:t>
            </a:r>
            <a:r>
              <a:rPr lang="ru-RU" sz="7400" b="1" dirty="0" smtClean="0"/>
              <a:t> здоровой части личности от деструктивной </a:t>
            </a:r>
            <a:r>
              <a:rPr lang="ru-RU" sz="7400" b="1" dirty="0" err="1" smtClean="0"/>
              <a:t>субличности</a:t>
            </a:r>
            <a:r>
              <a:rPr lang="ru-RU" sz="7400" b="1" dirty="0" smtClean="0"/>
              <a:t>. </a:t>
            </a:r>
          </a:p>
          <a:p>
            <a:pPr>
              <a:buNone/>
            </a:pPr>
            <a:r>
              <a:rPr lang="ru-RU" sz="7400" b="1" dirty="0" smtClean="0"/>
              <a:t>3.</a:t>
            </a:r>
            <a:r>
              <a:rPr lang="ru-RU" sz="7400" b="1" dirty="0" smtClean="0">
                <a:solidFill>
                  <a:srgbClr val="FF0000"/>
                </a:solidFill>
              </a:rPr>
              <a:t>Конфронтация</a:t>
            </a:r>
            <a:r>
              <a:rPr lang="ru-RU" sz="7400" b="1" dirty="0" smtClean="0"/>
              <a:t> между ними. </a:t>
            </a:r>
          </a:p>
          <a:p>
            <a:pPr>
              <a:buNone/>
            </a:pPr>
            <a:r>
              <a:rPr lang="ru-RU" sz="7400" b="1" dirty="0" smtClean="0"/>
              <a:t>4.Усиление и развитие </a:t>
            </a:r>
            <a:r>
              <a:rPr lang="ru-RU" sz="7400" b="1" dirty="0" smtClean="0">
                <a:solidFill>
                  <a:srgbClr val="FF0000"/>
                </a:solidFill>
              </a:rPr>
              <a:t>здоровой части </a:t>
            </a:r>
            <a:r>
              <a:rPr lang="ru-RU" sz="7400" b="1" dirty="0" smtClean="0"/>
              <a:t>личности</a:t>
            </a:r>
          </a:p>
          <a:p>
            <a:pPr>
              <a:buNone/>
            </a:pPr>
            <a:r>
              <a:rPr lang="ru-RU" sz="7400" b="1" dirty="0" smtClean="0"/>
              <a:t>5.Умение </a:t>
            </a:r>
            <a:r>
              <a:rPr lang="ru-RU" sz="7400" b="1" dirty="0" smtClean="0">
                <a:solidFill>
                  <a:srgbClr val="FF0000"/>
                </a:solidFill>
              </a:rPr>
              <a:t>различать свои цели</a:t>
            </a:r>
            <a:r>
              <a:rPr lang="ru-RU" sz="7400" b="1" dirty="0" smtClean="0"/>
              <a:t>, задачи, способы их достижения от чужих, которыми навязчиво подменяют свои.</a:t>
            </a:r>
          </a:p>
          <a:p>
            <a:pPr>
              <a:buNone/>
            </a:pPr>
            <a:r>
              <a:rPr lang="ru-RU" sz="7400" b="1" dirty="0" smtClean="0"/>
              <a:t>6.Формирование навыка осознанно </a:t>
            </a:r>
            <a:r>
              <a:rPr lang="ru-RU" sz="7400" b="1" dirty="0" smtClean="0">
                <a:solidFill>
                  <a:srgbClr val="FF0000"/>
                </a:solidFill>
              </a:rPr>
              <a:t>защищаться от провокаций</a:t>
            </a:r>
            <a:r>
              <a:rPr lang="ru-RU" sz="7400" b="1" dirty="0" smtClean="0"/>
              <a:t>, противопоставлять им свою систему представлений и убеждений.</a:t>
            </a:r>
          </a:p>
          <a:p>
            <a:pPr>
              <a:buNone/>
            </a:pPr>
            <a:r>
              <a:rPr lang="ru-RU" sz="7400" b="1" dirty="0" smtClean="0"/>
              <a:t>7.Превращение своих </a:t>
            </a:r>
            <a:r>
              <a:rPr lang="ru-RU" sz="7400" b="1" dirty="0" smtClean="0">
                <a:solidFill>
                  <a:srgbClr val="FF0000"/>
                </a:solidFill>
              </a:rPr>
              <a:t>стратегических противников в единомышленников </a:t>
            </a:r>
            <a:r>
              <a:rPr lang="ru-RU" sz="7400" b="1" dirty="0" smtClean="0"/>
              <a:t>и союзников. </a:t>
            </a:r>
          </a:p>
          <a:p>
            <a:pPr>
              <a:buNone/>
            </a:pPr>
            <a:endParaRPr lang="ru-RU" sz="9800" b="1" dirty="0" smtClean="0"/>
          </a:p>
          <a:p>
            <a:pPr>
              <a:buNone/>
            </a:pPr>
            <a:endParaRPr lang="ru-RU" sz="9800" dirty="0" smtClean="0"/>
          </a:p>
        </p:txBody>
      </p:sp>
      <p:sp>
        <p:nvSpPr>
          <p:cNvPr id="6" name="Прямоугольник 5"/>
          <p:cNvSpPr/>
          <p:nvPr/>
        </p:nvSpPr>
        <p:spPr>
          <a:xfrm>
            <a:off x="1763688" y="6237312"/>
            <a:ext cx="7380312" cy="646331"/>
          </a:xfrm>
          <a:prstGeom prst="rect">
            <a:avLst/>
          </a:prstGeom>
        </p:spPr>
        <p:txBody>
          <a:bodyPr wrap="square">
            <a:spAutoFit/>
          </a:bodyPr>
          <a:lstStyle/>
          <a:p>
            <a:pPr algn="r"/>
            <a:r>
              <a:rPr lang="ru-RU" b="1" i="1" dirty="0" smtClean="0">
                <a:solidFill>
                  <a:srgbClr val="002060"/>
                </a:solidFill>
              </a:rPr>
              <a:t>В основе метод С.Н.Зайцева </a:t>
            </a:r>
            <a:r>
              <a:rPr lang="ru-RU" sz="1600" b="1" dirty="0" smtClean="0">
                <a:solidFill>
                  <a:srgbClr val="FF0000"/>
                </a:solidFill>
              </a:rPr>
              <a:t/>
            </a:r>
            <a:br>
              <a:rPr lang="ru-RU" sz="1600" b="1" dirty="0" smtClean="0">
                <a:solidFill>
                  <a:srgbClr val="FF0000"/>
                </a:solidFill>
              </a:rPr>
            </a:b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solidFill>
                  <a:srgbClr val="FF0000"/>
                </a:solidFill>
              </a:rPr>
              <a:t>Восстановление </a:t>
            </a:r>
            <a:r>
              <a:rPr lang="ru-RU" b="1" dirty="0" err="1" smtClean="0">
                <a:solidFill>
                  <a:srgbClr val="FF0000"/>
                </a:solidFill>
              </a:rPr>
              <a:t>со-знания</a:t>
            </a:r>
            <a:endParaRPr lang="ru-RU" b="1" dirty="0">
              <a:solidFill>
                <a:srgbClr val="FF0000"/>
              </a:solidFill>
            </a:endParaRPr>
          </a:p>
        </p:txBody>
      </p:sp>
      <p:sp>
        <p:nvSpPr>
          <p:cNvPr id="3" name="Содержимое 2"/>
          <p:cNvSpPr>
            <a:spLocks noGrp="1"/>
          </p:cNvSpPr>
          <p:nvPr>
            <p:ph idx="1"/>
          </p:nvPr>
        </p:nvSpPr>
        <p:spPr>
          <a:xfrm>
            <a:off x="1259632" y="1285860"/>
            <a:ext cx="7598648" cy="5572140"/>
          </a:xfrm>
        </p:spPr>
        <p:txBody>
          <a:bodyPr>
            <a:normAutofit/>
          </a:bodyPr>
          <a:lstStyle/>
          <a:p>
            <a:pPr algn="just">
              <a:lnSpc>
                <a:spcPct val="90000"/>
              </a:lnSpc>
              <a:buNone/>
            </a:pPr>
            <a:r>
              <a:rPr lang="ru-RU" b="1" dirty="0" smtClean="0"/>
              <a:t>		</a:t>
            </a:r>
            <a:r>
              <a:rPr lang="ru-RU" b="1" dirty="0" smtClean="0">
                <a:solidFill>
                  <a:srgbClr val="002060"/>
                </a:solidFill>
              </a:rPr>
              <a:t>Обязательным условием реализации этого алгоритма является  создание у </a:t>
            </a:r>
            <a:r>
              <a:rPr lang="ru-RU" b="1" dirty="0" smtClean="0">
                <a:solidFill>
                  <a:srgbClr val="002060"/>
                </a:solidFill>
              </a:rPr>
              <a:t>субъектов ОД </a:t>
            </a:r>
            <a:r>
              <a:rPr lang="ru-RU" b="1" dirty="0" smtClean="0">
                <a:solidFill>
                  <a:srgbClr val="002060"/>
                </a:solidFill>
              </a:rPr>
              <a:t>мотиваций </a:t>
            </a:r>
            <a:r>
              <a:rPr lang="ru-RU" b="1" dirty="0" smtClean="0">
                <a:solidFill>
                  <a:srgbClr val="002060"/>
                </a:solidFill>
              </a:rPr>
              <a:t>на восстановление </a:t>
            </a:r>
            <a:r>
              <a:rPr lang="ru-RU" b="1" dirty="0" err="1" smtClean="0">
                <a:solidFill>
                  <a:srgbClr val="002060"/>
                </a:solidFill>
              </a:rPr>
              <a:t>со-знания</a:t>
            </a:r>
            <a:r>
              <a:rPr lang="ru-RU" b="1" dirty="0" smtClean="0">
                <a:solidFill>
                  <a:srgbClr val="002060"/>
                </a:solidFill>
              </a:rPr>
              <a:t> (соединения знаний),</a:t>
            </a:r>
          </a:p>
          <a:p>
            <a:pPr algn="just">
              <a:lnSpc>
                <a:spcPct val="90000"/>
              </a:lnSpc>
              <a:buNone/>
            </a:pPr>
            <a:r>
              <a:rPr lang="ru-RU" b="1" dirty="0" smtClean="0"/>
              <a:t>  - </a:t>
            </a:r>
            <a:r>
              <a:rPr lang="ru-RU" b="1" dirty="0" smtClean="0">
                <a:solidFill>
                  <a:srgbClr val="C00000"/>
                </a:solidFill>
              </a:rPr>
              <a:t>связности, стройности и непрерывности мышления, как инструментов необходимых для  восстановления ориентировки во времени, пространстве и собственной личности</a:t>
            </a:r>
            <a:r>
              <a:rPr lang="ru-RU" b="1" dirty="0" smtClean="0"/>
              <a:t>. </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332656"/>
            <a:ext cx="7776864" cy="6525344"/>
          </a:xfrm>
        </p:spPr>
        <p:txBody>
          <a:bodyPr>
            <a:normAutofit/>
          </a:bodyPr>
          <a:lstStyle/>
          <a:p>
            <a:pPr>
              <a:buNone/>
            </a:pPr>
            <a:r>
              <a:rPr lang="ru-RU" sz="2800" b="1" dirty="0" smtClean="0"/>
              <a:t>1</a:t>
            </a:r>
            <a:r>
              <a:rPr lang="ru-RU" sz="2800" b="1" dirty="0" smtClean="0">
                <a:solidFill>
                  <a:srgbClr val="FF0000"/>
                </a:solidFill>
              </a:rPr>
              <a:t>.Осознание</a:t>
            </a:r>
            <a:r>
              <a:rPr lang="ru-RU" sz="2800" b="1" dirty="0" smtClean="0"/>
              <a:t> проблемы через </a:t>
            </a:r>
            <a:r>
              <a:rPr lang="ru-RU" sz="2800" b="1" dirty="0" smtClean="0">
                <a:solidFill>
                  <a:srgbClr val="FF0000"/>
                </a:solidFill>
              </a:rPr>
              <a:t>повторение</a:t>
            </a:r>
            <a:r>
              <a:rPr lang="ru-RU" sz="2800" b="1" dirty="0" smtClean="0"/>
              <a:t> симптомов и их взаимосвязей.</a:t>
            </a:r>
          </a:p>
        </p:txBody>
      </p:sp>
      <p:sp>
        <p:nvSpPr>
          <p:cNvPr id="30722" name="Rectangle 2"/>
          <p:cNvSpPr>
            <a:spLocks noChangeArrowheads="1"/>
          </p:cNvSpPr>
          <p:nvPr/>
        </p:nvSpPr>
        <p:spPr bwMode="auto">
          <a:xfrm>
            <a:off x="1187624" y="1397968"/>
            <a:ext cx="748883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ea typeface="Times New Roman" pitchFamily="18" charset="0"/>
                <a:cs typeface="Arial" pitchFamily="34" charset="0"/>
              </a:rPr>
              <a:t>Данные мониторинговых исследований правоохранительных органов, системы здравоохранения, социальной защиты, образования свидетельствуют о масштабах распространения  отклоняющихся форм поведения.</a:t>
            </a:r>
            <a:endParaRPr kumimoji="0" lang="ru-RU" sz="2000" b="0" i="0" u="none" strike="noStrike" cap="none" normalizeH="0" baseline="0" dirty="0" smtClean="0">
              <a:ln>
                <a:noFill/>
              </a:ln>
              <a:solidFill>
                <a:schemeClr val="tx1"/>
              </a:solidFill>
              <a:effectLst/>
              <a:latin typeface="+mn-lt"/>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ea typeface="Times New Roman" pitchFamily="18" charset="0"/>
                <a:cs typeface="Arial" pitchFamily="34" charset="0"/>
              </a:rPr>
              <a:t>Агентство «Интерфакс» в 2015 г. процитировало главу Минздрава России В.Скворцову. «В России повышается смертность. Причем не за счет того, что население стареет. Повышается смертность у молодых людей — в возрасте от 30 до 45 лет. Впервые за последние годы увеличилось количество суицидов, алкогольных отравлений, не поставленных при жизни диагнозов пневмонии, у асоциальных групп населения…». </a:t>
            </a:r>
            <a:endParaRPr kumimoji="0" lang="ru-RU" sz="2000" b="0" i="0" u="none" strike="noStrike" cap="none" normalizeH="0" baseline="0" dirty="0" smtClean="0">
              <a:ln>
                <a:noFill/>
              </a:ln>
              <a:solidFill>
                <a:schemeClr val="tx1"/>
              </a:solidFill>
              <a:effectLst/>
              <a:latin typeface="+mn-lt"/>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ea typeface="Times New Roman" pitchFamily="18" charset="0"/>
                <a:cs typeface="Arial" pitchFamily="34" charset="0"/>
              </a:rPr>
              <a:t>     Авторитетнейшее лицо – министр здравоохранения России – назвала наиболее распространенные варианты </a:t>
            </a:r>
            <a:r>
              <a:rPr kumimoji="0" lang="ru-RU" sz="2000" b="0" i="0" u="none" strike="noStrike" cap="none" normalizeH="0" baseline="0" dirty="0" err="1" smtClean="0">
                <a:ln>
                  <a:noFill/>
                </a:ln>
                <a:solidFill>
                  <a:schemeClr val="tx1"/>
                </a:solidFill>
                <a:effectLst/>
                <a:latin typeface="+mn-lt"/>
                <a:ea typeface="Times New Roman" pitchFamily="18" charset="0"/>
                <a:cs typeface="Arial" pitchFamily="34" charset="0"/>
              </a:rPr>
              <a:t>аутоагрессии</a:t>
            </a:r>
            <a:r>
              <a:rPr kumimoji="0" lang="ru-RU" sz="2000" b="0" i="0" u="none" strike="noStrike" cap="none" normalizeH="0" baseline="0" dirty="0" smtClean="0">
                <a:ln>
                  <a:noFill/>
                </a:ln>
                <a:solidFill>
                  <a:schemeClr val="tx1"/>
                </a:solidFill>
                <a:effectLst/>
                <a:latin typeface="+mn-lt"/>
                <a:ea typeface="Times New Roman" pitchFamily="18" charset="0"/>
                <a:cs typeface="Arial" pitchFamily="34" charset="0"/>
              </a:rPr>
              <a:t> - основной причиной повышения смертности молодого, трудоспособного населения России.</a:t>
            </a:r>
            <a:endParaRPr kumimoji="0" lang="ru-RU" sz="2000" b="0" i="0" u="none" strike="noStrike" cap="none" normalizeH="0" baseline="0" dirty="0" smtClean="0">
              <a:ln>
                <a:noFill/>
              </a:ln>
              <a:solidFill>
                <a:schemeClr val="tx1"/>
              </a:solidFill>
              <a:effectLst/>
              <a:latin typeface="+mn-lt"/>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332656"/>
            <a:ext cx="7776864" cy="6525344"/>
          </a:xfrm>
        </p:spPr>
        <p:txBody>
          <a:bodyPr>
            <a:normAutofit/>
          </a:bodyPr>
          <a:lstStyle/>
          <a:p>
            <a:pPr>
              <a:buNone/>
            </a:pPr>
            <a:r>
              <a:rPr lang="ru-RU" sz="3000" b="1" dirty="0" smtClean="0"/>
              <a:t>2.</a:t>
            </a:r>
            <a:r>
              <a:rPr lang="ru-RU" sz="3000" b="1" dirty="0" smtClean="0">
                <a:solidFill>
                  <a:srgbClr val="FF0000"/>
                </a:solidFill>
              </a:rPr>
              <a:t>Дистанцирование</a:t>
            </a:r>
            <a:r>
              <a:rPr lang="ru-RU" sz="3000" b="1" dirty="0" smtClean="0"/>
              <a:t> здоровой части личности от деструктивной </a:t>
            </a:r>
            <a:r>
              <a:rPr lang="ru-RU" sz="3000" b="1" dirty="0" err="1" smtClean="0"/>
              <a:t>субличности</a:t>
            </a:r>
            <a:r>
              <a:rPr lang="ru-RU" sz="3000" b="1" dirty="0" smtClean="0"/>
              <a:t>. </a:t>
            </a:r>
          </a:p>
          <a:p>
            <a:pPr>
              <a:buNone/>
            </a:pPr>
            <a:endParaRPr lang="ru-RU" sz="9800" b="1" dirty="0" smtClean="0"/>
          </a:p>
          <a:p>
            <a:pPr>
              <a:buNone/>
            </a:pPr>
            <a:endParaRPr lang="ru-RU" sz="9800" dirty="0" smtClean="0"/>
          </a:p>
        </p:txBody>
      </p:sp>
      <p:sp>
        <p:nvSpPr>
          <p:cNvPr id="4" name="Содержимое 2"/>
          <p:cNvSpPr txBox="1">
            <a:spLocks/>
          </p:cNvSpPr>
          <p:nvPr/>
        </p:nvSpPr>
        <p:spPr bwMode="auto">
          <a:xfrm>
            <a:off x="1062504" y="1557760"/>
            <a:ext cx="1931258" cy="48025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77500" lnSpcReduction="20000"/>
          </a:bodyPr>
          <a:lstStyle/>
          <a:p>
            <a:pPr marL="365125" marR="0" lvl="0" indent="-282575" algn="l" defTabSz="914400" rtl="0" eaLnBrk="1" fontAlgn="base" latinLnBrk="0" hangingPunct="1">
              <a:lnSpc>
                <a:spcPct val="100000"/>
              </a:lnSpc>
              <a:spcBef>
                <a:spcPts val="600"/>
              </a:spcBef>
              <a:spcAft>
                <a:spcPct val="0"/>
              </a:spcAft>
              <a:buClr>
                <a:schemeClr val="accent1"/>
              </a:buClr>
              <a:buSzPct val="80000"/>
              <a:buFontTx/>
              <a:buNone/>
              <a:tabLst/>
              <a:defRPr/>
            </a:pPr>
            <a:r>
              <a:rPr kumimoji="0" lang="ru-RU" sz="3200" b="0" i="0" u="none" strike="noStrike" kern="1200" cap="none" spc="0" normalizeH="0" baseline="0" noProof="0" smtClean="0">
                <a:ln>
                  <a:noFill/>
                </a:ln>
                <a:solidFill>
                  <a:schemeClr val="tx1"/>
                </a:solidFill>
                <a:effectLst/>
                <a:uLnTx/>
                <a:uFillTx/>
                <a:latin typeface="+mn-lt"/>
                <a:ea typeface="+mn-ea"/>
                <a:cs typeface="+mn-cs"/>
              </a:rPr>
              <a:t>	</a:t>
            </a:r>
            <a:r>
              <a:rPr kumimoji="0" lang="ru-RU" sz="2800" b="0" i="0" u="none" strike="noStrike" kern="1200" cap="none" spc="0" normalizeH="0" baseline="0" noProof="0" smtClean="0">
                <a:ln>
                  <a:noFill/>
                </a:ln>
                <a:solidFill>
                  <a:schemeClr val="tx1"/>
                </a:solidFill>
                <a:effectLst/>
                <a:uLnTx/>
                <a:uFillTx/>
                <a:latin typeface="+mn-lt"/>
                <a:ea typeface="+mn-ea"/>
                <a:cs typeface="+mn-cs"/>
              </a:rPr>
              <a:t>Суждение – это форма мышления, в которой что либо утверждается или отрицается об объектах, признаках или отношениях объектов</a:t>
            </a:r>
            <a:endParaRPr kumimoji="0" lang="ru-RU"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5" name="Picture 2" descr="http://motivatory.ru/img/poster/0097e67d96.jpg"/>
          <p:cNvPicPr>
            <a:picLocks noChangeAspect="1" noChangeArrowheads="1"/>
          </p:cNvPicPr>
          <p:nvPr/>
        </p:nvPicPr>
        <p:blipFill>
          <a:blip r:embed="rId2" cstate="print"/>
          <a:srcRect/>
          <a:stretch>
            <a:fillRect/>
          </a:stretch>
        </p:blipFill>
        <p:spPr bwMode="auto">
          <a:xfrm>
            <a:off x="3707904" y="1340768"/>
            <a:ext cx="5150876" cy="5373216"/>
          </a:xfrm>
          <a:prstGeom prst="rect">
            <a:avLst/>
          </a:prstGeom>
          <a:ln>
            <a:noFill/>
          </a:ln>
          <a:effectLst>
            <a:softEdge rad="112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03648" y="476672"/>
            <a:ext cx="7499350" cy="4800600"/>
          </a:xfrm>
        </p:spPr>
        <p:txBody>
          <a:bodyPr/>
          <a:lstStyle/>
          <a:p>
            <a:pPr>
              <a:buNone/>
            </a:pPr>
            <a:r>
              <a:rPr lang="ru-RU" sz="2400" dirty="0" smtClean="0"/>
              <a:t>Взрослым </a:t>
            </a:r>
            <a:r>
              <a:rPr lang="ru-RU" sz="2400" dirty="0" smtClean="0"/>
              <a:t>и представителям молодого поколения пришло время осознать, что здоровым, активным, трудолюбивым, прогрессивно развивающимся жить интересно и приятно. Это  наполняет и формирует здоровую часть личности. Любые проявления умышленного торможения и деградации являются противоестественными. </a:t>
            </a:r>
            <a:endParaRPr lang="ru-RU" sz="2400" dirty="0" smtClean="0"/>
          </a:p>
          <a:p>
            <a:pPr>
              <a:buNone/>
            </a:pPr>
            <a:r>
              <a:rPr lang="ru-RU" sz="2400" dirty="0" smtClean="0"/>
              <a:t>Нужно </a:t>
            </a:r>
            <a:r>
              <a:rPr lang="ru-RU" sz="2400" dirty="0" smtClean="0"/>
              <a:t>сознательно и активно исключать все факторы риска здоровью и жизни, от легкомыслия и инфантильности до саморазрушения через приверженность к экстремистским группам, террористическим, сектантским и другим противоправным, сомнительным организациям, распространяющих свои лжеучения на улицах, метро, </a:t>
            </a:r>
            <a:r>
              <a:rPr lang="ru-RU" sz="2400" dirty="0" err="1" smtClean="0"/>
              <a:t>интернет-сети</a:t>
            </a:r>
            <a:r>
              <a:rPr lang="ru-RU" sz="2400" dirty="0" smtClean="0"/>
              <a:t>.</a:t>
            </a:r>
          </a:p>
          <a:p>
            <a:endParaRPr lang="ru-RU"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332656"/>
            <a:ext cx="7776864" cy="6525344"/>
          </a:xfrm>
        </p:spPr>
        <p:txBody>
          <a:bodyPr>
            <a:normAutofit/>
          </a:bodyPr>
          <a:lstStyle/>
          <a:p>
            <a:pPr>
              <a:buNone/>
            </a:pPr>
            <a:endParaRPr lang="ru-RU" sz="2500" b="1" dirty="0" smtClean="0"/>
          </a:p>
          <a:p>
            <a:pPr>
              <a:buNone/>
            </a:pPr>
            <a:r>
              <a:rPr lang="ru-RU" sz="2800" b="1" dirty="0" smtClean="0"/>
              <a:t>3.</a:t>
            </a:r>
            <a:r>
              <a:rPr lang="ru-RU" sz="2800" b="1" dirty="0" smtClean="0">
                <a:solidFill>
                  <a:srgbClr val="FF0000"/>
                </a:solidFill>
              </a:rPr>
              <a:t>Конфронтация</a:t>
            </a:r>
            <a:r>
              <a:rPr lang="ru-RU" sz="2800" b="1" dirty="0" smtClean="0"/>
              <a:t> между ними. </a:t>
            </a:r>
          </a:p>
          <a:p>
            <a:pPr>
              <a:buNone/>
            </a:pPr>
            <a:endParaRPr lang="ru-RU" sz="9800" b="1" dirty="0" smtClean="0"/>
          </a:p>
          <a:p>
            <a:pPr>
              <a:buNone/>
            </a:pPr>
            <a:endParaRPr lang="ru-RU" sz="9800" dirty="0" smtClean="0"/>
          </a:p>
        </p:txBody>
      </p:sp>
      <p:sp>
        <p:nvSpPr>
          <p:cNvPr id="4" name="Прямоугольник 1"/>
          <p:cNvSpPr>
            <a:spLocks noChangeArrowheads="1"/>
          </p:cNvSpPr>
          <p:nvPr/>
        </p:nvSpPr>
        <p:spPr bwMode="auto">
          <a:xfrm>
            <a:off x="1476374" y="1916113"/>
            <a:ext cx="7200081" cy="2862322"/>
          </a:xfrm>
          <a:prstGeom prst="rect">
            <a:avLst/>
          </a:prstGeom>
          <a:noFill/>
          <a:ln w="9525">
            <a:noFill/>
            <a:miter lim="800000"/>
            <a:headEnd/>
            <a:tailEnd/>
          </a:ln>
        </p:spPr>
        <p:txBody>
          <a:bodyPr wrap="square">
            <a:spAutoFit/>
          </a:bodyPr>
          <a:lstStyle/>
          <a:p>
            <a:pPr algn="ctr"/>
            <a:r>
              <a:rPr lang="ru-RU" sz="3600" b="1" i="1" dirty="0">
                <a:solidFill>
                  <a:srgbClr val="002060"/>
                </a:solidFill>
              </a:rPr>
              <a:t>Лестница жизни полна заноз, и больше всего они впиваются, когда вы сползаете по ней вниз.</a:t>
            </a:r>
            <a:endParaRPr lang="ru-RU" sz="3600" dirty="0">
              <a:solidFill>
                <a:srgbClr val="002060"/>
              </a:solidFill>
            </a:endParaRPr>
          </a:p>
          <a:p>
            <a:pPr algn="ctr"/>
            <a:r>
              <a:rPr lang="ru-RU" sz="3600" b="1" i="1" dirty="0" smtClean="0">
                <a:solidFill>
                  <a:srgbClr val="002060"/>
                </a:solidFill>
              </a:rPr>
              <a:t>                             </a:t>
            </a:r>
            <a:r>
              <a:rPr lang="ru-RU" sz="2800" b="1" i="1" dirty="0" err="1" smtClean="0">
                <a:solidFill>
                  <a:srgbClr val="002060"/>
                </a:solidFill>
              </a:rPr>
              <a:t>У.Браунелл</a:t>
            </a:r>
            <a:endParaRPr lang="ru-RU" sz="2800" dirty="0">
              <a:solidFill>
                <a:srgbClr val="00206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15616" y="476672"/>
            <a:ext cx="7499350" cy="4800600"/>
          </a:xfrm>
        </p:spPr>
        <p:txBody>
          <a:bodyPr/>
          <a:lstStyle/>
          <a:p>
            <a:pPr>
              <a:buNone/>
            </a:pPr>
            <a:r>
              <a:rPr lang="ru-RU" sz="2400" dirty="0" smtClean="0"/>
              <a:t>Стремление </a:t>
            </a:r>
            <a:r>
              <a:rPr lang="ru-RU" sz="2400" dirty="0" smtClean="0"/>
              <a:t>к быстрым удовольствиям является основным мотивом алкоголизации, курения, наркотизации, азартных игр и других деструктивных, </a:t>
            </a:r>
            <a:r>
              <a:rPr lang="ru-RU" sz="2400" dirty="0" err="1" smtClean="0"/>
              <a:t>аутоагрессивных</a:t>
            </a:r>
            <a:r>
              <a:rPr lang="ru-RU" sz="2400" dirty="0" smtClean="0"/>
              <a:t> вариантов поведения. Для них нужно создать конфронтацию в личности человека. </a:t>
            </a:r>
            <a:r>
              <a:rPr lang="ru-RU" sz="2400" b="1" dirty="0" smtClean="0"/>
              <a:t>Надо напомнить, что существуют нормальные, здоровые, безопасные, полезные и бесплатные способы получения удовольствий, которые людям цивилизованным нужно знать и, руководствуясь разумным эгоизмом, предпочитать их </a:t>
            </a:r>
            <a:r>
              <a:rPr lang="ru-RU" sz="2400" b="1" dirty="0" err="1" smtClean="0"/>
              <a:t>саморазрушительным</a:t>
            </a:r>
            <a:r>
              <a:rPr lang="ru-RU" sz="2400" b="1" dirty="0" smtClean="0"/>
              <a:t> удовольствиям.</a:t>
            </a:r>
            <a:r>
              <a:rPr lang="ru-RU" sz="2400" dirty="0" smtClean="0"/>
              <a:t> </a:t>
            </a:r>
            <a:endParaRPr lang="ru-RU" sz="2400" dirty="0" smtClean="0"/>
          </a:p>
          <a:p>
            <a:pPr>
              <a:buNone/>
            </a:pPr>
            <a:r>
              <a:rPr lang="ru-RU" sz="2400" b="1" dirty="0" smtClean="0">
                <a:solidFill>
                  <a:srgbClr val="FF0000"/>
                </a:solidFill>
              </a:rPr>
              <a:t>Желание </a:t>
            </a:r>
            <a:r>
              <a:rPr lang="ru-RU" sz="2400" b="1" dirty="0" smtClean="0">
                <a:solidFill>
                  <a:srgbClr val="FF0000"/>
                </a:solidFill>
              </a:rPr>
              <a:t>быть здоровым и успешным состоит в полной конфронтации с асоциальными формами поведения.</a:t>
            </a:r>
          </a:p>
          <a:p>
            <a:endParaRPr lang="ru-RU"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332656"/>
            <a:ext cx="7776864" cy="6525344"/>
          </a:xfrm>
        </p:spPr>
        <p:txBody>
          <a:bodyPr>
            <a:normAutofit/>
          </a:bodyPr>
          <a:lstStyle/>
          <a:p>
            <a:pPr>
              <a:buNone/>
            </a:pPr>
            <a:r>
              <a:rPr lang="ru-RU" sz="2800" b="1" dirty="0" smtClean="0"/>
              <a:t>4.Усиление и развитие </a:t>
            </a:r>
            <a:r>
              <a:rPr lang="ru-RU" sz="2800" b="1" dirty="0" smtClean="0">
                <a:solidFill>
                  <a:srgbClr val="FF0000"/>
                </a:solidFill>
              </a:rPr>
              <a:t>здоровой части </a:t>
            </a:r>
            <a:r>
              <a:rPr lang="ru-RU" sz="2800" b="1" dirty="0" smtClean="0"/>
              <a:t>личности</a:t>
            </a:r>
          </a:p>
          <a:p>
            <a:pPr>
              <a:buNone/>
            </a:pPr>
            <a:endParaRPr lang="ru-RU" sz="9800" b="1" dirty="0" smtClean="0"/>
          </a:p>
          <a:p>
            <a:pPr>
              <a:buNone/>
            </a:pPr>
            <a:endParaRPr lang="ru-RU" sz="9800" dirty="0" smtClean="0"/>
          </a:p>
        </p:txBody>
      </p:sp>
      <p:pic>
        <p:nvPicPr>
          <p:cNvPr id="60418" name="Picture 2"/>
          <p:cNvPicPr>
            <a:picLocks noChangeAspect="1" noChangeArrowheads="1"/>
          </p:cNvPicPr>
          <p:nvPr/>
        </p:nvPicPr>
        <p:blipFill>
          <a:blip r:embed="rId2" cstate="print"/>
          <a:srcRect/>
          <a:stretch>
            <a:fillRect/>
          </a:stretch>
        </p:blipFill>
        <p:spPr bwMode="auto">
          <a:xfrm>
            <a:off x="1691680" y="1268760"/>
            <a:ext cx="6242027" cy="3498991"/>
          </a:xfrm>
          <a:prstGeom prst="rect">
            <a:avLst/>
          </a:prstGeom>
          <a:ln>
            <a:noFill/>
          </a:ln>
          <a:effectLst>
            <a:softEdge rad="112500"/>
          </a:effectLst>
        </p:spPr>
      </p:pic>
      <p:sp>
        <p:nvSpPr>
          <p:cNvPr id="4" name="TextBox 3"/>
          <p:cNvSpPr txBox="1"/>
          <p:nvPr/>
        </p:nvSpPr>
        <p:spPr>
          <a:xfrm>
            <a:off x="1259632" y="5085184"/>
            <a:ext cx="7128792" cy="1200329"/>
          </a:xfrm>
          <a:prstGeom prst="rect">
            <a:avLst/>
          </a:prstGeom>
          <a:noFill/>
        </p:spPr>
        <p:txBody>
          <a:bodyPr wrap="square" rtlCol="0">
            <a:spAutoFit/>
          </a:bodyPr>
          <a:lstStyle/>
          <a:p>
            <a:pPr algn="ctr"/>
            <a:r>
              <a:rPr lang="ru-RU" dirty="0" smtClean="0">
                <a:latin typeface="+mn-lt"/>
              </a:rPr>
              <a:t>Здоровый человек хочет жить. Жить интересно, активно, результативно. Ему это приятно и ценно. Можно получать много радостей и удовольствий в результате адекватного удовлетворения биологических, социальных и духовных потребностей. </a:t>
            </a:r>
            <a:endParaRPr lang="ru-RU" dirty="0">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9394" name="Picture 2"/>
          <p:cNvPicPr>
            <a:picLocks noChangeAspect="1" noChangeArrowheads="1"/>
          </p:cNvPicPr>
          <p:nvPr/>
        </p:nvPicPr>
        <p:blipFill>
          <a:blip r:embed="rId2" cstate="print"/>
          <a:srcRect b="4951"/>
          <a:stretch>
            <a:fillRect/>
          </a:stretch>
        </p:blipFill>
        <p:spPr bwMode="auto">
          <a:xfrm>
            <a:off x="1043608" y="260648"/>
            <a:ext cx="7478663" cy="6048672"/>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fresher.ru/images4/pozitivnye-motivatory/4.jpg"/>
          <p:cNvPicPr>
            <a:picLocks noChangeAspect="1" noChangeArrowheads="1"/>
          </p:cNvPicPr>
          <p:nvPr/>
        </p:nvPicPr>
        <p:blipFill>
          <a:blip r:embed="rId2" cstate="print"/>
          <a:srcRect b="2182"/>
          <a:stretch>
            <a:fillRect/>
          </a:stretch>
        </p:blipFill>
        <p:spPr bwMode="auto">
          <a:xfrm>
            <a:off x="1187624" y="620688"/>
            <a:ext cx="7478121" cy="560052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332656"/>
            <a:ext cx="7776864" cy="6525344"/>
          </a:xfrm>
        </p:spPr>
        <p:txBody>
          <a:bodyPr>
            <a:normAutofit/>
          </a:bodyPr>
          <a:lstStyle/>
          <a:p>
            <a:pPr>
              <a:buNone/>
            </a:pPr>
            <a:r>
              <a:rPr lang="ru-RU" sz="2800" b="1" dirty="0" smtClean="0"/>
              <a:t>5.Умение </a:t>
            </a:r>
            <a:r>
              <a:rPr lang="ru-RU" sz="2800" b="1" dirty="0" smtClean="0">
                <a:solidFill>
                  <a:srgbClr val="FF0000"/>
                </a:solidFill>
              </a:rPr>
              <a:t>различать свои цели</a:t>
            </a:r>
            <a:r>
              <a:rPr lang="ru-RU" sz="2800" b="1" dirty="0" smtClean="0"/>
              <a:t>, задачи, способы их достижения от чужих, которыми навязчиво подменяют свои.</a:t>
            </a:r>
          </a:p>
          <a:p>
            <a:pPr>
              <a:buNone/>
            </a:pPr>
            <a:endParaRPr lang="ru-RU" sz="9800" b="1" dirty="0" smtClean="0"/>
          </a:p>
          <a:p>
            <a:pPr>
              <a:buNone/>
            </a:pPr>
            <a:endParaRPr lang="ru-RU" sz="9800" dirty="0" smtClean="0"/>
          </a:p>
        </p:txBody>
      </p:sp>
      <p:pic>
        <p:nvPicPr>
          <p:cNvPr id="57346" name="Picture 2"/>
          <p:cNvPicPr>
            <a:picLocks noChangeAspect="1" noChangeArrowheads="1"/>
          </p:cNvPicPr>
          <p:nvPr/>
        </p:nvPicPr>
        <p:blipFill>
          <a:blip r:embed="rId2" cstate="print"/>
          <a:srcRect/>
          <a:stretch>
            <a:fillRect/>
          </a:stretch>
        </p:blipFill>
        <p:spPr bwMode="auto">
          <a:xfrm>
            <a:off x="1187624" y="1844824"/>
            <a:ext cx="3399632" cy="4464496"/>
          </a:xfrm>
          <a:prstGeom prst="rect">
            <a:avLst/>
          </a:prstGeom>
          <a:ln>
            <a:noFill/>
          </a:ln>
          <a:effectLst>
            <a:softEdge rad="112500"/>
          </a:effectLst>
        </p:spPr>
      </p:pic>
      <p:sp>
        <p:nvSpPr>
          <p:cNvPr id="23554" name="Rectangle 2"/>
          <p:cNvSpPr>
            <a:spLocks noChangeArrowheads="1"/>
          </p:cNvSpPr>
          <p:nvPr/>
        </p:nvSpPr>
        <p:spPr bwMode="auto">
          <a:xfrm>
            <a:off x="4932040" y="1978968"/>
            <a:ext cx="3780928"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mn-lt"/>
                <a:ea typeface="Times New Roman" pitchFamily="18" charset="0"/>
                <a:cs typeface="Arial" pitchFamily="34" charset="0"/>
              </a:rPr>
              <a:t>Для того чтобы различать свои цели, задачи, способы их достижения от чужих, которыми навязчиво подменяют свои, </a:t>
            </a:r>
            <a:r>
              <a:rPr kumimoji="0" lang="ru-RU" sz="2000" b="1" i="0" u="none" strike="noStrike" cap="none" normalizeH="0" baseline="0" dirty="0" smtClean="0">
                <a:ln>
                  <a:noFill/>
                </a:ln>
                <a:solidFill>
                  <a:schemeClr val="tx1"/>
                </a:solidFill>
                <a:effectLst/>
                <a:latin typeface="+mn-lt"/>
                <a:ea typeface="Times New Roman" pitchFamily="18" charset="0"/>
                <a:cs typeface="Arial" pitchFamily="34" charset="0"/>
              </a:rPr>
              <a:t>нужно восстановить нормальное функционирование мозга, обеспечить выполнение принципа «</a:t>
            </a:r>
            <a:r>
              <a:rPr kumimoji="0" lang="en-US" sz="2000" b="1" i="0" u="none" strike="noStrike" cap="none" normalizeH="0" baseline="0" dirty="0" smtClean="0">
                <a:ln>
                  <a:noFill/>
                </a:ln>
                <a:solidFill>
                  <a:schemeClr val="tx1"/>
                </a:solidFill>
                <a:effectLst/>
                <a:latin typeface="+mn-lt"/>
                <a:ea typeface="Times New Roman" pitchFamily="18" charset="0"/>
                <a:cs typeface="Arial" pitchFamily="34" charset="0"/>
              </a:rPr>
              <a:t>non </a:t>
            </a:r>
            <a:r>
              <a:rPr kumimoji="0" lang="en-US" sz="2000" b="1" i="0" u="none" strike="noStrike" cap="none" normalizeH="0" baseline="0" dirty="0" err="1" smtClean="0">
                <a:ln>
                  <a:noFill/>
                </a:ln>
                <a:solidFill>
                  <a:schemeClr val="tx1"/>
                </a:solidFill>
                <a:effectLst/>
                <a:latin typeface="+mn-lt"/>
                <a:ea typeface="Times New Roman" pitchFamily="18" charset="0"/>
                <a:cs typeface="Arial" pitchFamily="34" charset="0"/>
              </a:rPr>
              <a:t>nocere</a:t>
            </a:r>
            <a:r>
              <a:rPr kumimoji="0" lang="ru-RU" sz="2000" b="1" i="0" u="none" strike="noStrike" cap="none" normalizeH="0" baseline="0" dirty="0" smtClean="0">
                <a:ln>
                  <a:noFill/>
                </a:ln>
                <a:solidFill>
                  <a:schemeClr val="tx1"/>
                </a:solidFill>
                <a:effectLst/>
                <a:latin typeface="+mn-lt"/>
                <a:ea typeface="Times New Roman" pitchFamily="18" charset="0"/>
                <a:cs typeface="Arial" pitchFamily="34" charset="0"/>
              </a:rPr>
              <a:t>» - «не вреди» в формате самозащиты от деструктивных информационно-психологических воздействий.</a:t>
            </a:r>
            <a:endParaRPr kumimoji="0" lang="ru-RU" sz="2000" b="1" i="0" u="none" strike="noStrike" cap="none" normalizeH="0" baseline="0" dirty="0" smtClean="0">
              <a:ln>
                <a:noFill/>
              </a:ln>
              <a:solidFill>
                <a:schemeClr val="tx1"/>
              </a:solidFill>
              <a:effectLst/>
              <a:latin typeface="+mn-lt"/>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43608" y="332656"/>
            <a:ext cx="7776864" cy="6525344"/>
          </a:xfrm>
        </p:spPr>
        <p:txBody>
          <a:bodyPr>
            <a:normAutofit/>
          </a:bodyPr>
          <a:lstStyle/>
          <a:p>
            <a:pPr>
              <a:buNone/>
            </a:pPr>
            <a:r>
              <a:rPr lang="ru-RU" sz="2800" b="1" dirty="0" smtClean="0"/>
              <a:t>6.Формирование навыка осознанно </a:t>
            </a:r>
            <a:r>
              <a:rPr lang="ru-RU" sz="2800" b="1" dirty="0" smtClean="0">
                <a:solidFill>
                  <a:srgbClr val="FF0000"/>
                </a:solidFill>
              </a:rPr>
              <a:t>защищаться от провокаций</a:t>
            </a:r>
            <a:r>
              <a:rPr lang="ru-RU" sz="2800" b="1" dirty="0" smtClean="0"/>
              <a:t>, противопоставлять им свою систему представлений и убеждений</a:t>
            </a:r>
          </a:p>
          <a:p>
            <a:pPr>
              <a:buNone/>
            </a:pPr>
            <a:endParaRPr lang="ru-RU" sz="9800" b="1" dirty="0" smtClean="0"/>
          </a:p>
          <a:p>
            <a:pPr>
              <a:buNone/>
            </a:pPr>
            <a:endParaRPr lang="ru-RU" sz="9800" dirty="0" smtClean="0"/>
          </a:p>
        </p:txBody>
      </p:sp>
      <p:sp>
        <p:nvSpPr>
          <p:cNvPr id="4" name="TextBox 3"/>
          <p:cNvSpPr txBox="1"/>
          <p:nvPr/>
        </p:nvSpPr>
        <p:spPr>
          <a:xfrm>
            <a:off x="1691680" y="2348880"/>
            <a:ext cx="6480720" cy="4154984"/>
          </a:xfrm>
          <a:prstGeom prst="rect">
            <a:avLst/>
          </a:prstGeom>
          <a:noFill/>
        </p:spPr>
        <p:txBody>
          <a:bodyPr wrap="square" rtlCol="0">
            <a:spAutoFit/>
          </a:bodyPr>
          <a:lstStyle/>
          <a:p>
            <a:pPr algn="ctr"/>
            <a:r>
              <a:rPr lang="ru-RU" sz="2400" dirty="0" smtClean="0">
                <a:latin typeface="+mn-lt"/>
              </a:rPr>
              <a:t>Асоциальное поведение не самоцель. Чаще всего оно является неосознаваемой стратегией избавления от физических или душевных страданий,  «свободным», собственным выбором меньшего из зол. Для обретения навыков противодействия тяжелым испытаниям, актуализирующим психологическую защиту </a:t>
            </a:r>
            <a:r>
              <a:rPr lang="ru-RU" sz="2400" b="1" dirty="0" smtClean="0">
                <a:latin typeface="+mn-lt"/>
              </a:rPr>
              <a:t>нужна собственная, надежная система представлений и убеждений, позволяющая защищаться от деструктивных воздействий. </a:t>
            </a:r>
            <a:endParaRPr lang="ru-RU" sz="2400" b="1" dirty="0">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cs7011.vk.me/c607622/v607622268/424f/Xi_EM2VGetY.jpg"/>
          <p:cNvPicPr>
            <a:picLocks noChangeAspect="1" noChangeArrowheads="1"/>
          </p:cNvPicPr>
          <p:nvPr/>
        </p:nvPicPr>
        <p:blipFill>
          <a:blip r:embed="rId2" cstate="print"/>
          <a:srcRect r="3806"/>
          <a:stretch>
            <a:fillRect/>
          </a:stretch>
        </p:blipFill>
        <p:spPr bwMode="auto">
          <a:xfrm>
            <a:off x="1331640" y="692696"/>
            <a:ext cx="6840885" cy="5334011"/>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99592" y="332656"/>
            <a:ext cx="8244408" cy="6525344"/>
          </a:xfrm>
        </p:spPr>
        <p:txBody>
          <a:bodyPr>
            <a:normAutofit/>
          </a:bodyPr>
          <a:lstStyle/>
          <a:p>
            <a:pPr>
              <a:spcBef>
                <a:spcPts val="0"/>
              </a:spcBef>
              <a:buNone/>
            </a:pPr>
            <a:r>
              <a:rPr lang="ru-RU" sz="2800" b="1" dirty="0" smtClean="0"/>
              <a:t>7.Превращение своих </a:t>
            </a:r>
            <a:r>
              <a:rPr lang="ru-RU" sz="2800" b="1" dirty="0" smtClean="0">
                <a:solidFill>
                  <a:srgbClr val="FF0000"/>
                </a:solidFill>
              </a:rPr>
              <a:t>стратегических противников в единомышленников и союзников</a:t>
            </a:r>
            <a:endParaRPr lang="ru-RU" sz="7400" b="1" dirty="0" smtClean="0"/>
          </a:p>
          <a:p>
            <a:pPr>
              <a:buNone/>
            </a:pPr>
            <a:endParaRPr lang="ru-RU" sz="800" b="1" dirty="0" smtClean="0"/>
          </a:p>
          <a:p>
            <a:pPr>
              <a:buNone/>
            </a:pPr>
            <a:endParaRPr lang="ru-RU" sz="9800" dirty="0" smtClean="0"/>
          </a:p>
        </p:txBody>
      </p:sp>
      <p:pic>
        <p:nvPicPr>
          <p:cNvPr id="5" name="Содержимое 3" descr="Спасибо всем, кто нам мешает!"/>
          <p:cNvPicPr>
            <a:picLocks/>
          </p:cNvPicPr>
          <p:nvPr/>
        </p:nvPicPr>
        <p:blipFill>
          <a:blip r:embed="rId2" cstate="print"/>
          <a:srcRect/>
          <a:stretch>
            <a:fillRect/>
          </a:stretch>
        </p:blipFill>
        <p:spPr bwMode="auto">
          <a:xfrm>
            <a:off x="2051720" y="1412776"/>
            <a:ext cx="5401097" cy="5301208"/>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71400"/>
            <a:ext cx="7890080" cy="1143000"/>
          </a:xfrm>
        </p:spPr>
        <p:txBody>
          <a:bodyPr>
            <a:normAutofit/>
          </a:bodyPr>
          <a:lstStyle/>
          <a:p>
            <a:pPr algn="ctr"/>
            <a:r>
              <a:rPr lang="ru-RU" sz="2000" b="1" dirty="0" smtClean="0">
                <a:solidFill>
                  <a:schemeClr val="accent4">
                    <a:lumMod val="50000"/>
                  </a:schemeClr>
                </a:solidFill>
              </a:rPr>
              <a:t>Основные направления деятельности в сфере профилактики асоциального поведения у учащихся образовательных организаций</a:t>
            </a:r>
            <a:endParaRPr lang="ru-RU" sz="2000" dirty="0">
              <a:solidFill>
                <a:schemeClr val="accent4">
                  <a:lumMod val="50000"/>
                </a:schemeClr>
              </a:solidFill>
            </a:endParaRPr>
          </a:p>
        </p:txBody>
      </p:sp>
      <p:graphicFrame>
        <p:nvGraphicFramePr>
          <p:cNvPr id="4" name="Таблица 3"/>
          <p:cNvGraphicFramePr>
            <a:graphicFrameLocks noGrp="1"/>
          </p:cNvGraphicFramePr>
          <p:nvPr/>
        </p:nvGraphicFramePr>
        <p:xfrm>
          <a:off x="971600" y="908720"/>
          <a:ext cx="7416824" cy="5878016"/>
        </p:xfrm>
        <a:graphic>
          <a:graphicData uri="http://schemas.openxmlformats.org/drawingml/2006/table">
            <a:tbl>
              <a:tblPr firstRow="1" bandRow="1">
                <a:tableStyleId>{BDBED569-4797-4DF1-A0F4-6AAB3CD982D8}</a:tableStyleId>
              </a:tblPr>
              <a:tblGrid>
                <a:gridCol w="3708412"/>
                <a:gridCol w="3708412"/>
              </a:tblGrid>
              <a:tr h="576064">
                <a:tc>
                  <a:txBody>
                    <a:bodyPr/>
                    <a:lstStyle/>
                    <a:p>
                      <a:pPr algn="ctr"/>
                      <a:r>
                        <a:rPr lang="ru-RU" sz="1800" dirty="0" smtClean="0">
                          <a:solidFill>
                            <a:schemeClr val="accent3">
                              <a:lumMod val="50000"/>
                            </a:schemeClr>
                          </a:solidFill>
                        </a:rPr>
                        <a:t>Что </a:t>
                      </a:r>
                      <a:r>
                        <a:rPr lang="ru-RU" sz="1800" dirty="0" err="1" smtClean="0">
                          <a:solidFill>
                            <a:schemeClr val="accent3">
                              <a:lumMod val="50000"/>
                            </a:schemeClr>
                          </a:solidFill>
                        </a:rPr>
                        <a:t>профилактируем</a:t>
                      </a:r>
                      <a:r>
                        <a:rPr lang="ru-RU" sz="1800" dirty="0" smtClean="0">
                          <a:solidFill>
                            <a:schemeClr val="accent3">
                              <a:lumMod val="50000"/>
                            </a:schemeClr>
                          </a:solidFill>
                        </a:rPr>
                        <a:t>???</a:t>
                      </a:r>
                      <a:endParaRPr lang="ru-RU" sz="1800" dirty="0">
                        <a:solidFill>
                          <a:schemeClr val="accent3">
                            <a:lumMod val="50000"/>
                          </a:schemeClr>
                        </a:solidFill>
                      </a:endParaRPr>
                    </a:p>
                  </a:txBody>
                  <a:tcPr/>
                </a:tc>
                <a:tc>
                  <a:txBody>
                    <a:bodyPr/>
                    <a:lstStyle/>
                    <a:p>
                      <a:pPr algn="ctr"/>
                      <a:r>
                        <a:rPr lang="ru-RU" sz="1600" i="1" dirty="0" smtClean="0">
                          <a:solidFill>
                            <a:schemeClr val="accent3">
                              <a:lumMod val="50000"/>
                            </a:schemeClr>
                          </a:solidFill>
                        </a:rPr>
                        <a:t>Чем</a:t>
                      </a:r>
                      <a:r>
                        <a:rPr lang="ru-RU" sz="1600" i="1" baseline="0" dirty="0" smtClean="0">
                          <a:solidFill>
                            <a:schemeClr val="accent3">
                              <a:lumMod val="50000"/>
                            </a:schemeClr>
                          </a:solidFill>
                        </a:rPr>
                        <a:t> и как???</a:t>
                      </a:r>
                      <a:endParaRPr lang="ru-RU" sz="1600" i="1" dirty="0">
                        <a:solidFill>
                          <a:schemeClr val="accent3">
                            <a:lumMod val="50000"/>
                          </a:schemeClr>
                        </a:solidFill>
                      </a:endParaRPr>
                    </a:p>
                  </a:txBody>
                  <a:tcPr/>
                </a:tc>
              </a:tr>
              <a:tr h="792088">
                <a:tc>
                  <a:txBody>
                    <a:bodyPr/>
                    <a:lstStyle/>
                    <a:p>
                      <a:pPr algn="ctr"/>
                      <a:r>
                        <a:rPr kumimoji="0" lang="ru-RU" sz="1600" kern="1200" dirty="0" smtClean="0">
                          <a:solidFill>
                            <a:srgbClr val="002060"/>
                          </a:solidFill>
                          <a:latin typeface="+mn-lt"/>
                          <a:ea typeface="+mn-ea"/>
                          <a:cs typeface="+mn-cs"/>
                        </a:rPr>
                        <a:t>Агрессивное (</a:t>
                      </a:r>
                      <a:r>
                        <a:rPr kumimoji="0" lang="ru-RU" sz="1600" kern="1200" dirty="0" err="1" smtClean="0">
                          <a:solidFill>
                            <a:srgbClr val="002060"/>
                          </a:solidFill>
                          <a:latin typeface="+mn-lt"/>
                          <a:ea typeface="+mn-ea"/>
                          <a:cs typeface="+mn-cs"/>
                        </a:rPr>
                        <a:t>гетероагрессивное</a:t>
                      </a:r>
                      <a:r>
                        <a:rPr kumimoji="0" lang="ru-RU" sz="1600" kern="1200" dirty="0" smtClean="0">
                          <a:solidFill>
                            <a:srgbClr val="002060"/>
                          </a:solidFill>
                          <a:latin typeface="+mn-lt"/>
                          <a:ea typeface="+mn-ea"/>
                          <a:cs typeface="+mn-cs"/>
                        </a:rPr>
                        <a:t>  и  </a:t>
                      </a:r>
                      <a:r>
                        <a:rPr kumimoji="0" lang="ru-RU" sz="1600" kern="1200" dirty="0" err="1" smtClean="0">
                          <a:solidFill>
                            <a:srgbClr val="002060"/>
                          </a:solidFill>
                          <a:latin typeface="+mn-lt"/>
                          <a:ea typeface="+mn-ea"/>
                          <a:cs typeface="+mn-cs"/>
                        </a:rPr>
                        <a:t>аутоагрессивное</a:t>
                      </a:r>
                      <a:r>
                        <a:rPr kumimoji="0" lang="ru-RU" sz="1600" kern="1200" dirty="0" smtClean="0">
                          <a:solidFill>
                            <a:srgbClr val="002060"/>
                          </a:solidFill>
                          <a:latin typeface="+mn-lt"/>
                          <a:ea typeface="+mn-ea"/>
                          <a:cs typeface="+mn-cs"/>
                        </a:rPr>
                        <a:t>) поведение</a:t>
                      </a:r>
                    </a:p>
                  </a:txBody>
                  <a:tcPr/>
                </a:tc>
                <a:tc>
                  <a:txBody>
                    <a:bodyPr/>
                    <a:lstStyle/>
                    <a:p>
                      <a:r>
                        <a:rPr kumimoji="0" lang="ru-RU" sz="1600" kern="1200" dirty="0" smtClean="0">
                          <a:solidFill>
                            <a:srgbClr val="002060"/>
                          </a:solidFill>
                          <a:latin typeface="+mn-lt"/>
                          <a:ea typeface="+mn-ea"/>
                          <a:cs typeface="+mn-cs"/>
                        </a:rPr>
                        <a:t>Формируем</a:t>
                      </a:r>
                      <a:r>
                        <a:rPr kumimoji="0" lang="ru-RU" sz="1600" kern="1200" baseline="0" dirty="0" smtClean="0">
                          <a:solidFill>
                            <a:srgbClr val="002060"/>
                          </a:solidFill>
                          <a:latin typeface="+mn-lt"/>
                          <a:ea typeface="+mn-ea"/>
                          <a:cs typeface="+mn-cs"/>
                        </a:rPr>
                        <a:t> и развиваем процессы </a:t>
                      </a:r>
                      <a:r>
                        <a:rPr kumimoji="0" lang="ru-RU" sz="1600" kern="1200" baseline="0" dirty="0" err="1" smtClean="0">
                          <a:solidFill>
                            <a:srgbClr val="002060"/>
                          </a:solidFill>
                          <a:latin typeface="+mn-lt"/>
                          <a:ea typeface="+mn-ea"/>
                          <a:cs typeface="+mn-cs"/>
                        </a:rPr>
                        <a:t>с</a:t>
                      </a:r>
                      <a:r>
                        <a:rPr kumimoji="0" lang="ru-RU" sz="1600" kern="1200" dirty="0" err="1" smtClean="0">
                          <a:solidFill>
                            <a:srgbClr val="002060"/>
                          </a:solidFill>
                          <a:latin typeface="+mn-lt"/>
                          <a:ea typeface="+mn-ea"/>
                          <a:cs typeface="+mn-cs"/>
                        </a:rPr>
                        <a:t>амоосознания</a:t>
                      </a:r>
                      <a:r>
                        <a:rPr kumimoji="0" lang="ru-RU" sz="1600" kern="1200" dirty="0" smtClean="0">
                          <a:solidFill>
                            <a:srgbClr val="002060"/>
                          </a:solidFill>
                          <a:latin typeface="+mn-lt"/>
                          <a:ea typeface="+mn-ea"/>
                          <a:cs typeface="+mn-cs"/>
                        </a:rPr>
                        <a:t>, </a:t>
                      </a:r>
                      <a:r>
                        <a:rPr kumimoji="0" lang="ru-RU" sz="1600" kern="1200" dirty="0" err="1" smtClean="0">
                          <a:solidFill>
                            <a:srgbClr val="002060"/>
                          </a:solidFill>
                          <a:latin typeface="+mn-lt"/>
                          <a:ea typeface="+mn-ea"/>
                          <a:cs typeface="+mn-cs"/>
                        </a:rPr>
                        <a:t>самопринятия</a:t>
                      </a:r>
                      <a:r>
                        <a:rPr kumimoji="0" lang="ru-RU" sz="1600" kern="1200" baseline="0" dirty="0" smtClean="0">
                          <a:solidFill>
                            <a:srgbClr val="002060"/>
                          </a:solidFill>
                          <a:latin typeface="+mn-lt"/>
                          <a:ea typeface="+mn-ea"/>
                          <a:cs typeface="+mn-cs"/>
                        </a:rPr>
                        <a:t>  и</a:t>
                      </a:r>
                      <a:r>
                        <a:rPr kumimoji="0" lang="ru-RU" sz="1600" kern="1200" dirty="0" smtClean="0">
                          <a:solidFill>
                            <a:srgbClr val="002060"/>
                          </a:solidFill>
                          <a:latin typeface="+mn-lt"/>
                          <a:ea typeface="+mn-ea"/>
                          <a:cs typeface="+mn-cs"/>
                        </a:rPr>
                        <a:t> </a:t>
                      </a:r>
                      <a:r>
                        <a:rPr kumimoji="0" lang="ru-RU" sz="1600" kern="1200" dirty="0" err="1" smtClean="0">
                          <a:solidFill>
                            <a:srgbClr val="002060"/>
                          </a:solidFill>
                          <a:latin typeface="+mn-lt"/>
                          <a:ea typeface="+mn-ea"/>
                          <a:cs typeface="+mn-cs"/>
                        </a:rPr>
                        <a:t>саморегуляции</a:t>
                      </a:r>
                      <a:r>
                        <a:rPr kumimoji="0" lang="ru-RU" sz="1600" kern="1200" dirty="0" smtClean="0">
                          <a:solidFill>
                            <a:srgbClr val="002060"/>
                          </a:solidFill>
                          <a:latin typeface="+mn-lt"/>
                          <a:ea typeface="+mn-ea"/>
                          <a:cs typeface="+mn-cs"/>
                        </a:rPr>
                        <a:t> (определение</a:t>
                      </a:r>
                      <a:r>
                        <a:rPr kumimoji="0" lang="ru-RU" sz="1600" kern="1200" baseline="0" dirty="0" smtClean="0">
                          <a:solidFill>
                            <a:srgbClr val="002060"/>
                          </a:solidFill>
                          <a:latin typeface="+mn-lt"/>
                          <a:ea typeface="+mn-ea"/>
                          <a:cs typeface="+mn-cs"/>
                        </a:rPr>
                        <a:t> реакции, состояния, </a:t>
                      </a:r>
                      <a:r>
                        <a:rPr kumimoji="0" lang="ru-RU" sz="1600" kern="1200" dirty="0" smtClean="0">
                          <a:solidFill>
                            <a:srgbClr val="002060"/>
                          </a:solidFill>
                          <a:latin typeface="+mn-lt"/>
                          <a:ea typeface="+mn-ea"/>
                          <a:cs typeface="+mn-cs"/>
                        </a:rPr>
                        <a:t>контроль, управление)</a:t>
                      </a:r>
                    </a:p>
                  </a:txBody>
                  <a:tcPr/>
                </a:tc>
              </a:tr>
              <a:tr h="792088">
                <a:tc>
                  <a:txBody>
                    <a:bodyPr/>
                    <a:lstStyle/>
                    <a:p>
                      <a:pPr algn="ctr"/>
                      <a:r>
                        <a:rPr lang="ru-RU" sz="1600" dirty="0" smtClean="0">
                          <a:solidFill>
                            <a:srgbClr val="002060"/>
                          </a:solidFill>
                        </a:rPr>
                        <a:t>Химические</a:t>
                      </a:r>
                      <a:r>
                        <a:rPr lang="ru-RU" sz="1600" baseline="0" dirty="0" smtClean="0">
                          <a:solidFill>
                            <a:srgbClr val="002060"/>
                          </a:solidFill>
                        </a:rPr>
                        <a:t> </a:t>
                      </a:r>
                      <a:r>
                        <a:rPr lang="ru-RU" sz="1600" baseline="0" dirty="0" err="1" smtClean="0">
                          <a:solidFill>
                            <a:srgbClr val="002060"/>
                          </a:solidFill>
                        </a:rPr>
                        <a:t>а</a:t>
                      </a:r>
                      <a:r>
                        <a:rPr lang="ru-RU" sz="1600" dirty="0" err="1" smtClean="0">
                          <a:solidFill>
                            <a:srgbClr val="002060"/>
                          </a:solidFill>
                        </a:rPr>
                        <a:t>ддикции</a:t>
                      </a:r>
                      <a:r>
                        <a:rPr lang="ru-RU" sz="1600" dirty="0" smtClean="0">
                          <a:solidFill>
                            <a:srgbClr val="002060"/>
                          </a:solidFill>
                        </a:rPr>
                        <a:t> </a:t>
                      </a:r>
                      <a:r>
                        <a:rPr lang="ru-RU" sz="1600" baseline="0" dirty="0" smtClean="0">
                          <a:solidFill>
                            <a:srgbClr val="002060"/>
                          </a:solidFill>
                        </a:rPr>
                        <a:t> (зависимость от ПАВ - наркотизацию)</a:t>
                      </a:r>
                      <a:endParaRPr lang="ru-RU" sz="1600" dirty="0">
                        <a:solidFill>
                          <a:srgbClr val="002060"/>
                        </a:solidFill>
                      </a:endParaRPr>
                    </a:p>
                  </a:txBody>
                  <a:tcPr/>
                </a:tc>
                <a:tc>
                  <a:txBody>
                    <a:bodyPr/>
                    <a:lstStyle/>
                    <a:p>
                      <a:r>
                        <a:rPr lang="ru-RU" sz="1600" dirty="0" smtClean="0">
                          <a:solidFill>
                            <a:srgbClr val="002060"/>
                          </a:solidFill>
                        </a:rPr>
                        <a:t>Формируем</a:t>
                      </a:r>
                      <a:r>
                        <a:rPr lang="ru-RU" sz="1600" baseline="0" dirty="0" smtClean="0">
                          <a:solidFill>
                            <a:srgbClr val="002060"/>
                          </a:solidFill>
                        </a:rPr>
                        <a:t>   сознательную   трезвость</a:t>
                      </a:r>
                      <a:endParaRPr lang="ru-RU" sz="1600" dirty="0">
                        <a:solidFill>
                          <a:srgbClr val="002060"/>
                        </a:solidFill>
                      </a:endParaRPr>
                    </a:p>
                  </a:txBody>
                  <a:tcPr/>
                </a:tc>
              </a:tr>
              <a:tr h="792088">
                <a:tc>
                  <a:txBody>
                    <a:bodyPr/>
                    <a:lstStyle/>
                    <a:p>
                      <a:pPr algn="ctr"/>
                      <a:r>
                        <a:rPr lang="ru-RU" sz="1600" dirty="0" smtClean="0">
                          <a:solidFill>
                            <a:srgbClr val="002060"/>
                          </a:solidFill>
                        </a:rPr>
                        <a:t>Нехимические </a:t>
                      </a:r>
                      <a:r>
                        <a:rPr lang="ru-RU" sz="1600" dirty="0" err="1" smtClean="0">
                          <a:solidFill>
                            <a:srgbClr val="002060"/>
                          </a:solidFill>
                        </a:rPr>
                        <a:t>аддикции</a:t>
                      </a:r>
                      <a:r>
                        <a:rPr lang="ru-RU" sz="1600" dirty="0" smtClean="0">
                          <a:solidFill>
                            <a:srgbClr val="002060"/>
                          </a:solidFill>
                        </a:rPr>
                        <a:t> </a:t>
                      </a:r>
                      <a:r>
                        <a:rPr lang="ru-RU" sz="1600" baseline="0" dirty="0" smtClean="0">
                          <a:solidFill>
                            <a:srgbClr val="002060"/>
                          </a:solidFill>
                        </a:rPr>
                        <a:t> (интернет, игровая , пищевая и др. зависимости)</a:t>
                      </a:r>
                      <a:endParaRPr lang="ru-RU" sz="1600" dirty="0">
                        <a:solidFill>
                          <a:srgbClr val="002060"/>
                        </a:solidFill>
                      </a:endParaRPr>
                    </a:p>
                  </a:txBody>
                  <a:tcPr/>
                </a:tc>
                <a:tc>
                  <a:txBody>
                    <a:bodyPr/>
                    <a:lstStyle/>
                    <a:p>
                      <a:r>
                        <a:rPr lang="ru-RU" sz="1600" dirty="0" smtClean="0">
                          <a:solidFill>
                            <a:srgbClr val="002060"/>
                          </a:solidFill>
                        </a:rPr>
                        <a:t>Формируем ценность своей жизни</a:t>
                      </a:r>
                      <a:endParaRPr lang="ru-RU" sz="1600" dirty="0">
                        <a:solidFill>
                          <a:srgbClr val="002060"/>
                        </a:solidFill>
                      </a:endParaRPr>
                    </a:p>
                  </a:txBody>
                  <a:tcPr/>
                </a:tc>
              </a:tr>
              <a:tr h="7920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600" kern="1200" dirty="0" smtClean="0">
                          <a:solidFill>
                            <a:srgbClr val="002060"/>
                          </a:solidFill>
                          <a:latin typeface="+mn-lt"/>
                          <a:ea typeface="+mn-ea"/>
                          <a:cs typeface="+mn-cs"/>
                        </a:rPr>
                        <a:t>Жестокое обращение, насилие</a:t>
                      </a:r>
                    </a:p>
                    <a:p>
                      <a:pPr algn="ctr"/>
                      <a:endParaRPr lang="ru-RU" dirty="0">
                        <a:solidFill>
                          <a:srgbClr val="002060"/>
                        </a:solidFill>
                      </a:endParaRPr>
                    </a:p>
                  </a:txBody>
                  <a:tcPr/>
                </a:tc>
                <a:tc>
                  <a:txBody>
                    <a:bodyPr/>
                    <a:lstStyle/>
                    <a:p>
                      <a:r>
                        <a:rPr lang="ru-RU" sz="1600" dirty="0" smtClean="0">
                          <a:solidFill>
                            <a:srgbClr val="002060"/>
                          </a:solidFill>
                        </a:rPr>
                        <a:t>Осознание</a:t>
                      </a:r>
                      <a:r>
                        <a:rPr lang="ru-RU" sz="1600" baseline="0" dirty="0" smtClean="0">
                          <a:solidFill>
                            <a:srgbClr val="002060"/>
                          </a:solidFill>
                        </a:rPr>
                        <a:t> ценности человека, своей и его жизни</a:t>
                      </a:r>
                      <a:endParaRPr lang="ru-RU" sz="1600" dirty="0">
                        <a:solidFill>
                          <a:srgbClr val="002060"/>
                        </a:solidFill>
                      </a:endParaRPr>
                    </a:p>
                  </a:txBody>
                  <a:tcPr/>
                </a:tc>
              </a:tr>
              <a:tr h="792088">
                <a:tc>
                  <a:txBody>
                    <a:bodyPr/>
                    <a:lstStyle/>
                    <a:p>
                      <a:pPr algn="ctr"/>
                      <a:r>
                        <a:rPr lang="ru-RU" sz="1600" dirty="0" smtClean="0">
                          <a:solidFill>
                            <a:srgbClr val="002060"/>
                          </a:solidFill>
                        </a:rPr>
                        <a:t>Кражи, вандализм</a:t>
                      </a:r>
                      <a:endParaRPr lang="ru-RU" sz="1600" dirty="0">
                        <a:solidFill>
                          <a:srgbClr val="002060"/>
                        </a:solidFill>
                      </a:endParaRPr>
                    </a:p>
                  </a:txBody>
                  <a:tcPr/>
                </a:tc>
                <a:tc>
                  <a:txBody>
                    <a:bodyPr/>
                    <a:lstStyle/>
                    <a:p>
                      <a:r>
                        <a:rPr lang="ru-RU" sz="1600" dirty="0" smtClean="0">
                          <a:solidFill>
                            <a:srgbClr val="002060"/>
                          </a:solidFill>
                        </a:rPr>
                        <a:t>Формируем ценность</a:t>
                      </a:r>
                      <a:r>
                        <a:rPr lang="ru-RU" sz="1600" baseline="0" dirty="0" smtClean="0">
                          <a:solidFill>
                            <a:srgbClr val="002060"/>
                          </a:solidFill>
                        </a:rPr>
                        <a:t> труда и его результатов, разумный эгоизм</a:t>
                      </a:r>
                      <a:endParaRPr lang="ru-RU" sz="1600" dirty="0">
                        <a:solidFill>
                          <a:srgbClr val="002060"/>
                        </a:solidFill>
                      </a:endParaRPr>
                    </a:p>
                  </a:txBody>
                  <a:tcPr/>
                </a:tc>
              </a:tr>
              <a:tr h="7920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solidFill>
                            <a:srgbClr val="002060"/>
                          </a:solidFill>
                        </a:rPr>
                        <a:t>Экстремизм,</a:t>
                      </a:r>
                      <a:r>
                        <a:rPr lang="ru-RU" sz="1600" baseline="0" dirty="0" smtClean="0">
                          <a:solidFill>
                            <a:srgbClr val="002060"/>
                          </a:solidFill>
                        </a:rPr>
                        <a:t> терроризм </a:t>
                      </a:r>
                      <a:r>
                        <a:rPr lang="ru-RU" sz="1600" i="1" baseline="0" dirty="0" smtClean="0">
                          <a:solidFill>
                            <a:srgbClr val="002060"/>
                          </a:solidFill>
                        </a:rPr>
                        <a:t>(</a:t>
                      </a:r>
                      <a:r>
                        <a:rPr lang="ru-RU" sz="1600" i="1" baseline="0" dirty="0" err="1" smtClean="0">
                          <a:solidFill>
                            <a:srgbClr val="002060"/>
                          </a:solidFill>
                        </a:rPr>
                        <a:t>аутоагрессивное</a:t>
                      </a:r>
                      <a:r>
                        <a:rPr lang="ru-RU" sz="1600" i="1" baseline="0" dirty="0" smtClean="0">
                          <a:solidFill>
                            <a:srgbClr val="002060"/>
                          </a:solidFill>
                        </a:rPr>
                        <a:t> поведение, в том числе суициды)</a:t>
                      </a:r>
                      <a:endParaRPr lang="ru-RU" sz="1600" i="1" dirty="0" smtClean="0">
                        <a:solidFill>
                          <a:srgbClr val="002060"/>
                        </a:solidFill>
                      </a:endParaRPr>
                    </a:p>
                    <a:p>
                      <a:pPr algn="ctr"/>
                      <a:endParaRPr lang="ru-RU" sz="1600" dirty="0">
                        <a:solidFill>
                          <a:srgbClr val="002060"/>
                        </a:solidFill>
                      </a:endParaRPr>
                    </a:p>
                  </a:txBody>
                  <a:tcPr/>
                </a:tc>
                <a:tc>
                  <a:txBody>
                    <a:bodyPr/>
                    <a:lstStyle/>
                    <a:p>
                      <a:r>
                        <a:rPr lang="ru-RU" sz="1600" dirty="0" smtClean="0">
                          <a:solidFill>
                            <a:srgbClr val="002060"/>
                          </a:solidFill>
                        </a:rPr>
                        <a:t>Формируем  гражданина (представителя</a:t>
                      </a:r>
                      <a:r>
                        <a:rPr lang="ru-RU" sz="1600" baseline="0" dirty="0" smtClean="0">
                          <a:solidFill>
                            <a:srgbClr val="002060"/>
                          </a:solidFill>
                        </a:rPr>
                        <a:t> гражданского общества), патриотизм</a:t>
                      </a:r>
                      <a:r>
                        <a:rPr lang="ru-RU" sz="1600" dirty="0" smtClean="0">
                          <a:solidFill>
                            <a:srgbClr val="002060"/>
                          </a:solidFill>
                        </a:rPr>
                        <a:t>, культура, искусство</a:t>
                      </a:r>
                      <a:endParaRPr lang="ru-RU" sz="1600" dirty="0">
                        <a:solidFill>
                          <a:srgbClr val="002060"/>
                        </a:solidFill>
                      </a:endParaRPr>
                    </a:p>
                  </a:txBody>
                  <a:tcPr/>
                </a:tc>
              </a:tr>
            </a:tbl>
          </a:graphicData>
        </a:graphic>
      </p:graphicFrame>
      <p:sp>
        <p:nvSpPr>
          <p:cNvPr id="5" name="Text Box 5"/>
          <p:cNvSpPr txBox="1">
            <a:spLocks noChangeArrowheads="1"/>
          </p:cNvSpPr>
          <p:nvPr/>
        </p:nvSpPr>
        <p:spPr bwMode="auto">
          <a:xfrm>
            <a:off x="8610600" y="116632"/>
            <a:ext cx="533400" cy="6370975"/>
          </a:xfrm>
          <a:prstGeom prst="rect">
            <a:avLst/>
          </a:prstGeom>
          <a:noFill/>
          <a:ln w="9525">
            <a:noFill/>
            <a:miter lim="800000"/>
            <a:headEnd/>
            <a:tailEnd/>
          </a:ln>
        </p:spPr>
        <p:txBody>
          <a:bodyPr wrap="square">
            <a:spAutoFit/>
          </a:bodyPr>
          <a:lstStyle/>
          <a:p>
            <a:pPr>
              <a:spcBef>
                <a:spcPct val="50000"/>
              </a:spcBef>
            </a:pPr>
            <a:r>
              <a:rPr lang="ru-RU" sz="1600" b="1" i="1" dirty="0" smtClean="0">
                <a:solidFill>
                  <a:schemeClr val="accent4">
                    <a:lumMod val="50000"/>
                  </a:schemeClr>
                </a:solidFill>
                <a:latin typeface="Comic Sans MS" pitchFamily="66" charset="0"/>
              </a:rPr>
              <a:t>П      с  и  </a:t>
            </a:r>
            <a:r>
              <a:rPr lang="ru-RU" sz="1600" b="1" i="1" dirty="0" err="1" smtClean="0">
                <a:solidFill>
                  <a:schemeClr val="accent4">
                    <a:lumMod val="50000"/>
                  </a:schemeClr>
                </a:solidFill>
                <a:latin typeface="Comic Sans MS" pitchFamily="66" charset="0"/>
              </a:rPr>
              <a:t>х</a:t>
            </a:r>
            <a:r>
              <a:rPr lang="ru-RU" sz="1600" b="1" i="1" dirty="0" smtClean="0">
                <a:solidFill>
                  <a:schemeClr val="accent4">
                    <a:lumMod val="50000"/>
                  </a:schemeClr>
                </a:solidFill>
                <a:latin typeface="Comic Sans MS" pitchFamily="66" charset="0"/>
              </a:rPr>
              <a:t>  о  л  о  г  и  ч  е  с  к        а  я </a:t>
            </a:r>
          </a:p>
          <a:p>
            <a:pPr>
              <a:spcBef>
                <a:spcPct val="50000"/>
              </a:spcBef>
            </a:pPr>
            <a:r>
              <a:rPr lang="ru-RU" sz="1600" b="1" i="1" dirty="0" smtClean="0">
                <a:solidFill>
                  <a:schemeClr val="accent4">
                    <a:lumMod val="50000"/>
                  </a:schemeClr>
                </a:solidFill>
                <a:latin typeface="Comic Sans MS" pitchFamily="66" charset="0"/>
              </a:rPr>
              <a:t>с  а м о  </a:t>
            </a:r>
            <a:r>
              <a:rPr lang="ru-RU" sz="1600" b="1" i="1" dirty="0" err="1" smtClean="0">
                <a:solidFill>
                  <a:schemeClr val="accent4">
                    <a:lumMod val="50000"/>
                  </a:schemeClr>
                </a:solidFill>
                <a:latin typeface="Comic Sans MS" pitchFamily="66" charset="0"/>
              </a:rPr>
              <a:t>з</a:t>
            </a:r>
            <a:r>
              <a:rPr lang="ru-RU" sz="1600" b="1" i="1" dirty="0" smtClean="0">
                <a:solidFill>
                  <a:schemeClr val="accent4">
                    <a:lumMod val="50000"/>
                  </a:schemeClr>
                </a:solidFill>
                <a:latin typeface="Comic Sans MS" pitchFamily="66" charset="0"/>
              </a:rPr>
              <a:t>  а  </a:t>
            </a:r>
            <a:r>
              <a:rPr lang="ru-RU" sz="1600" b="1" i="1" dirty="0" err="1" smtClean="0">
                <a:solidFill>
                  <a:schemeClr val="accent4">
                    <a:lumMod val="50000"/>
                  </a:schemeClr>
                </a:solidFill>
                <a:latin typeface="Comic Sans MS" pitchFamily="66" charset="0"/>
              </a:rPr>
              <a:t>щ</a:t>
            </a:r>
            <a:r>
              <a:rPr lang="ru-RU" sz="1600" b="1" i="1" dirty="0" smtClean="0">
                <a:solidFill>
                  <a:schemeClr val="accent4">
                    <a:lumMod val="50000"/>
                  </a:schemeClr>
                </a:solidFill>
                <a:latin typeface="Comic Sans MS" pitchFamily="66" charset="0"/>
              </a:rPr>
              <a:t> и  т  а</a:t>
            </a:r>
            <a:endParaRPr lang="ru-RU" sz="1600" b="1" i="1" dirty="0">
              <a:solidFill>
                <a:schemeClr val="accent4">
                  <a:lumMod val="50000"/>
                </a:schemeClr>
              </a:solidFill>
              <a:latin typeface="Comic Sans MS" pitchFamily="66"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59632" y="5085184"/>
            <a:ext cx="7405687" cy="1471612"/>
          </a:xfrm>
        </p:spPr>
        <p:txBody>
          <a:bodyPr/>
          <a:lstStyle/>
          <a:p>
            <a:pPr algn="ctr" fontAlgn="auto">
              <a:spcAft>
                <a:spcPts val="0"/>
              </a:spcAft>
              <a:defRPr/>
            </a:pPr>
            <a:r>
              <a:rPr lang="ru-RU" dirty="0" smtClean="0">
                <a:solidFill>
                  <a:schemeClr val="tx2">
                    <a:satMod val="130000"/>
                  </a:schemeClr>
                </a:solidFill>
              </a:rPr>
              <a:t>Благодарю за внимание!</a:t>
            </a:r>
            <a:endParaRPr lang="ru-RU" dirty="0">
              <a:solidFill>
                <a:schemeClr val="tx2">
                  <a:satMod val="130000"/>
                </a:schemeClr>
              </a:solidFill>
            </a:endParaRPr>
          </a:p>
        </p:txBody>
      </p:sp>
      <p:pic>
        <p:nvPicPr>
          <p:cNvPr id="3" name="Picture 2"/>
          <p:cNvPicPr>
            <a:picLocks noChangeAspect="1" noChangeArrowheads="1"/>
          </p:cNvPicPr>
          <p:nvPr/>
        </p:nvPicPr>
        <p:blipFill>
          <a:blip r:embed="rId2" cstate="print"/>
          <a:srcRect/>
          <a:stretch>
            <a:fillRect/>
          </a:stretch>
        </p:blipFill>
        <p:spPr bwMode="auto">
          <a:xfrm>
            <a:off x="2771800" y="332656"/>
            <a:ext cx="4176464" cy="5207561"/>
          </a:xfrm>
          <a:prstGeom prst="rect">
            <a:avLst/>
          </a:prstGeom>
          <a:ln>
            <a:noFill/>
          </a:ln>
          <a:effectLst>
            <a:softEdge rad="112500"/>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1515</TotalTime>
  <Words>1015</Words>
  <Application>Microsoft Office PowerPoint</Application>
  <PresentationFormat>Экран (4:3)</PresentationFormat>
  <Paragraphs>99</Paragraphs>
  <Slides>30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Солнцестояние</vt:lpstr>
      <vt:lpstr>Единая стратегия профилактики асоциального поведения обучающихся общеобразовательных организаций</vt:lpstr>
      <vt:lpstr>Слайд 2</vt:lpstr>
      <vt:lpstr>Слайд 3</vt:lpstr>
      <vt:lpstr>Слайд 4</vt:lpstr>
      <vt:lpstr>Слайд 5</vt:lpstr>
      <vt:lpstr>Слайд 6</vt:lpstr>
      <vt:lpstr>Слайд 7</vt:lpstr>
      <vt:lpstr>Слайд 8</vt:lpstr>
      <vt:lpstr>Психологическая структура личности  концепция К.К. Платонова</vt:lpstr>
      <vt:lpstr>Разумный эгоизм</vt:lpstr>
      <vt:lpstr>Базис</vt:lpstr>
      <vt:lpstr>Слайд 12</vt:lpstr>
      <vt:lpstr>Слайд 13</vt:lpstr>
      <vt:lpstr>Слайд 14</vt:lpstr>
      <vt:lpstr>Слайд 15</vt:lpstr>
      <vt:lpstr>Восстановление со-знания</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Основные направления деятельности в сфере профилактики асоциального поведения у учащихся образовательных организаций</vt:lpstr>
      <vt:lpstr>Благодарю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Вера</dc:creator>
  <cp:lastModifiedBy>Вера</cp:lastModifiedBy>
  <cp:revision>238</cp:revision>
  <dcterms:created xsi:type="dcterms:W3CDTF">2015-04-04T14:21:28Z</dcterms:created>
  <dcterms:modified xsi:type="dcterms:W3CDTF">2016-06-06T20:56:57Z</dcterms:modified>
</cp:coreProperties>
</file>